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92" r:id="rId2"/>
    <p:sldId id="359" r:id="rId3"/>
    <p:sldId id="360" r:id="rId4"/>
    <p:sldId id="361" r:id="rId5"/>
    <p:sldId id="362" r:id="rId6"/>
    <p:sldId id="363" r:id="rId7"/>
    <p:sldId id="364" r:id="rId8"/>
    <p:sldId id="365" r:id="rId9"/>
    <p:sldId id="406" r:id="rId10"/>
    <p:sldId id="366" r:id="rId11"/>
    <p:sldId id="367" r:id="rId12"/>
    <p:sldId id="369" r:id="rId13"/>
    <p:sldId id="415" r:id="rId14"/>
    <p:sldId id="414" r:id="rId15"/>
    <p:sldId id="371" r:id="rId16"/>
    <p:sldId id="358" r:id="rId17"/>
    <p:sldId id="348" r:id="rId18"/>
    <p:sldId id="383" r:id="rId19"/>
    <p:sldId id="352" r:id="rId20"/>
    <p:sldId id="353" r:id="rId21"/>
    <p:sldId id="354" r:id="rId22"/>
    <p:sldId id="355" r:id="rId23"/>
    <p:sldId id="356" r:id="rId24"/>
    <p:sldId id="378" r:id="rId25"/>
    <p:sldId id="379" r:id="rId26"/>
    <p:sldId id="380" r:id="rId27"/>
    <p:sldId id="381" r:id="rId28"/>
    <p:sldId id="382" r:id="rId29"/>
    <p:sldId id="384" r:id="rId30"/>
    <p:sldId id="385" r:id="rId31"/>
    <p:sldId id="386" r:id="rId32"/>
    <p:sldId id="387" r:id="rId33"/>
    <p:sldId id="398" r:id="rId34"/>
    <p:sldId id="389" r:id="rId35"/>
    <p:sldId id="390" r:id="rId36"/>
    <p:sldId id="391" r:id="rId37"/>
    <p:sldId id="394" r:id="rId38"/>
    <p:sldId id="395" r:id="rId39"/>
    <p:sldId id="396" r:id="rId40"/>
    <p:sldId id="417" r:id="rId41"/>
    <p:sldId id="418" r:id="rId42"/>
    <p:sldId id="416" r:id="rId43"/>
  </p:sldIdLst>
  <p:sldSz cx="13004800" cy="9753600"/>
  <p:notesSz cx="6797675" cy="9926638"/>
  <p:defaultTextStyle>
    <a:lvl1pPr algn="ctr" defTabSz="584200">
      <a:defRPr sz="3600">
        <a:latin typeface="+mn-lt"/>
        <a:ea typeface="+mn-ea"/>
        <a:cs typeface="+mn-cs"/>
        <a:sym typeface="Helvetica Light"/>
      </a:defRPr>
    </a:lvl1pPr>
    <a:lvl2pPr indent="228600" algn="ctr" defTabSz="584200">
      <a:defRPr sz="3600">
        <a:latin typeface="+mn-lt"/>
        <a:ea typeface="+mn-ea"/>
        <a:cs typeface="+mn-cs"/>
        <a:sym typeface="Helvetica Light"/>
      </a:defRPr>
    </a:lvl2pPr>
    <a:lvl3pPr indent="457200" algn="ctr" defTabSz="584200">
      <a:defRPr sz="3600">
        <a:latin typeface="+mn-lt"/>
        <a:ea typeface="+mn-ea"/>
        <a:cs typeface="+mn-cs"/>
        <a:sym typeface="Helvetica Light"/>
      </a:defRPr>
    </a:lvl3pPr>
    <a:lvl4pPr indent="685800" algn="ctr" defTabSz="584200">
      <a:defRPr sz="3600">
        <a:latin typeface="+mn-lt"/>
        <a:ea typeface="+mn-ea"/>
        <a:cs typeface="+mn-cs"/>
        <a:sym typeface="Helvetica Light"/>
      </a:defRPr>
    </a:lvl4pPr>
    <a:lvl5pPr indent="914400" algn="ctr" defTabSz="584200">
      <a:defRPr sz="3600">
        <a:latin typeface="+mn-lt"/>
        <a:ea typeface="+mn-ea"/>
        <a:cs typeface="+mn-cs"/>
        <a:sym typeface="Helvetica Light"/>
      </a:defRPr>
    </a:lvl5pPr>
    <a:lvl6pPr indent="1143000" algn="ctr" defTabSz="584200">
      <a:defRPr sz="3600">
        <a:latin typeface="+mn-lt"/>
        <a:ea typeface="+mn-ea"/>
        <a:cs typeface="+mn-cs"/>
        <a:sym typeface="Helvetica Light"/>
      </a:defRPr>
    </a:lvl6pPr>
    <a:lvl7pPr indent="1371600" algn="ctr" defTabSz="584200">
      <a:defRPr sz="3600">
        <a:latin typeface="+mn-lt"/>
        <a:ea typeface="+mn-ea"/>
        <a:cs typeface="+mn-cs"/>
        <a:sym typeface="Helvetica Light"/>
      </a:defRPr>
    </a:lvl7pPr>
    <a:lvl8pPr indent="1600200" algn="ctr" defTabSz="584200">
      <a:defRPr sz="3600">
        <a:latin typeface="+mn-lt"/>
        <a:ea typeface="+mn-ea"/>
        <a:cs typeface="+mn-cs"/>
        <a:sym typeface="Helvetica Light"/>
      </a:defRPr>
    </a:lvl8pPr>
    <a:lvl9pPr indent="1828800" algn="ctr" defTabSz="584200">
      <a:defRPr sz="3600">
        <a:latin typeface="+mn-lt"/>
        <a:ea typeface="+mn-ea"/>
        <a:cs typeface="+mn-cs"/>
        <a:sym typeface="Helvetica Light"/>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łębicka-Rękawek, Alina" initials="G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316" autoAdjust="0"/>
  </p:normalViewPr>
  <p:slideViewPr>
    <p:cSldViewPr>
      <p:cViewPr varScale="1">
        <p:scale>
          <a:sx n="76" d="100"/>
          <a:sy n="76" d="100"/>
        </p:scale>
        <p:origin x="1722" y="114"/>
      </p:cViewPr>
      <p:guideLst>
        <p:guide orient="horz" pos="3072"/>
        <p:guide pos="4096"/>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0" d="100"/>
          <a:sy n="60" d="100"/>
        </p:scale>
        <p:origin x="-2202" y="-96"/>
      </p:cViewPr>
      <p:guideLst>
        <p:guide orient="horz" pos="2880"/>
        <p:guide pos="2160"/>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_rels/data1.xml.rels><?xml version="1.0" encoding="UTF-8" standalone="yes"?>
<Relationships xmlns="http://schemas.openxmlformats.org/package/2006/relationships"><Relationship Id="rId1"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517726-2562-4E9E-8959-BA052CF873DE}" type="doc">
      <dgm:prSet loTypeId="urn:microsoft.com/office/officeart/2005/8/layout/vList2" loCatId="list" qsTypeId="urn:microsoft.com/office/officeart/2005/8/quickstyle/simple5" qsCatId="simple" csTypeId="urn:microsoft.com/office/officeart/2005/8/colors/accent2_1" csCatId="accent2" phldr="1"/>
      <dgm:spPr/>
      <dgm:t>
        <a:bodyPr/>
        <a:lstStyle/>
        <a:p>
          <a:endParaRPr lang="pl-PL"/>
        </a:p>
      </dgm:t>
    </dgm:pt>
    <dgm:pt modelId="{430BBB79-BFD2-4C47-8A29-F3064CA3D60E}">
      <dgm:prSet custT="1">
        <dgm:style>
          <a:lnRef idx="2">
            <a:schemeClr val="accent2"/>
          </a:lnRef>
          <a:fillRef idx="1">
            <a:schemeClr val="lt1"/>
          </a:fillRef>
          <a:effectRef idx="0">
            <a:schemeClr val="accent2"/>
          </a:effectRef>
          <a:fontRef idx="minor">
            <a:schemeClr val="dk1"/>
          </a:fontRef>
        </dgm:style>
      </dgm:prSet>
      <dgm:spPr>
        <a:xfrm>
          <a:off x="0" y="855635"/>
          <a:ext cx="7560840" cy="730080"/>
        </a:xfrm>
        <a:ln>
          <a:solidFill>
            <a:schemeClr val="accent1"/>
          </a:solidFill>
        </a:ln>
      </dgm:spPr>
      <dgm:t>
        <a:bodyPr/>
        <a:lstStyle/>
        <a:p>
          <a:pPr algn="ctr" rtl="0"/>
          <a:r>
            <a:rPr lang="pl-PL" sz="3600" b="0" dirty="0">
              <a:latin typeface="Calibri" panose="020F0502020204030204" pitchFamily="34" charset="0"/>
              <a:ea typeface="+mn-ea"/>
              <a:cs typeface="+mn-cs"/>
            </a:rPr>
            <a:t>Prawo do zasiłków pomimo opóźnienia w opłaceniu składki</a:t>
          </a:r>
        </a:p>
      </dgm:t>
    </dgm:pt>
    <dgm:pt modelId="{C64C4CE8-B250-40CE-A139-8B6311B2CD29}" type="parTrans" cxnId="{F3795912-8521-4B4B-9C95-FEFE062BDDBD}">
      <dgm:prSet/>
      <dgm:spPr/>
      <dgm:t>
        <a:bodyPr/>
        <a:lstStyle/>
        <a:p>
          <a:pPr algn="ctr"/>
          <a:endParaRPr lang="pl-PL" sz="4400" b="0" dirty="0">
            <a:latin typeface="Calibri" panose="020F0502020204030204" pitchFamily="34" charset="0"/>
          </a:endParaRPr>
        </a:p>
      </dgm:t>
    </dgm:pt>
    <dgm:pt modelId="{F2633254-E08E-4AA2-9080-0A9DD3881E10}" type="sibTrans" cxnId="{F3795912-8521-4B4B-9C95-FEFE062BDDBD}">
      <dgm:prSet/>
      <dgm:spPr/>
      <dgm:t>
        <a:bodyPr/>
        <a:lstStyle/>
        <a:p>
          <a:pPr algn="ctr"/>
          <a:endParaRPr lang="pl-PL" sz="4400" b="0" dirty="0">
            <a:latin typeface="Calibri" panose="020F0502020204030204" pitchFamily="34" charset="0"/>
          </a:endParaRPr>
        </a:p>
      </dgm:t>
    </dgm:pt>
    <dgm:pt modelId="{74EFCFAB-D146-43C4-A414-082A4FAF35DE}">
      <dgm:prSet custT="1">
        <dgm:style>
          <a:lnRef idx="2">
            <a:schemeClr val="accent2"/>
          </a:lnRef>
          <a:fillRef idx="1">
            <a:schemeClr val="lt1"/>
          </a:fillRef>
          <a:effectRef idx="0">
            <a:schemeClr val="accent2"/>
          </a:effectRef>
          <a:fontRef idx="minor">
            <a:schemeClr val="dk1"/>
          </a:fontRef>
        </dgm:style>
      </dgm:prSet>
      <dgm:spPr>
        <a:xfrm>
          <a:off x="0" y="1698035"/>
          <a:ext cx="7560840" cy="730080"/>
        </a:xfrm>
        <a:ln>
          <a:solidFill>
            <a:schemeClr val="accent1"/>
          </a:solidFill>
        </a:ln>
      </dgm:spPr>
      <dgm:t>
        <a:bodyPr/>
        <a:lstStyle/>
        <a:p>
          <a:pPr algn="ctr" rtl="0"/>
          <a:r>
            <a:rPr lang="pl-PL" sz="3600" b="0">
              <a:latin typeface="Calibri" panose="020F0502020204030204" pitchFamily="34" charset="0"/>
              <a:ea typeface="+mn-ea"/>
              <a:cs typeface="+mn-cs"/>
            </a:rPr>
            <a:t>Ponowne ustalenie podstawy wymiaru zasiłków</a:t>
          </a:r>
          <a:endParaRPr lang="pl-PL" sz="3600" b="0" dirty="0">
            <a:latin typeface="Calibri" panose="020F0502020204030204" pitchFamily="34" charset="0"/>
            <a:ea typeface="+mn-ea"/>
            <a:cs typeface="+mn-cs"/>
          </a:endParaRPr>
        </a:p>
      </dgm:t>
    </dgm:pt>
    <dgm:pt modelId="{6208E7ED-A6E3-4638-85DA-2D8B6112EC22}" type="parTrans" cxnId="{9307C429-4488-4A4C-A2E8-492D2DE3862F}">
      <dgm:prSet/>
      <dgm:spPr/>
      <dgm:t>
        <a:bodyPr/>
        <a:lstStyle/>
        <a:p>
          <a:pPr algn="ctr"/>
          <a:endParaRPr lang="pl-PL" sz="4400" b="0" dirty="0">
            <a:latin typeface="Calibri" panose="020F0502020204030204" pitchFamily="34" charset="0"/>
          </a:endParaRPr>
        </a:p>
      </dgm:t>
    </dgm:pt>
    <dgm:pt modelId="{FED4D6C8-B0AE-4255-8A9C-F85C884B8674}" type="sibTrans" cxnId="{9307C429-4488-4A4C-A2E8-492D2DE3862F}">
      <dgm:prSet/>
      <dgm:spPr/>
      <dgm:t>
        <a:bodyPr/>
        <a:lstStyle/>
        <a:p>
          <a:pPr algn="ctr"/>
          <a:endParaRPr lang="pl-PL" sz="4400" b="0" dirty="0">
            <a:latin typeface="Calibri" panose="020F0502020204030204" pitchFamily="34" charset="0"/>
          </a:endParaRPr>
        </a:p>
      </dgm:t>
    </dgm:pt>
    <dgm:pt modelId="{DBE6FC80-9418-40CC-8055-CC919D849391}">
      <dgm:prSet custT="1">
        <dgm:style>
          <a:lnRef idx="2">
            <a:schemeClr val="accent2"/>
          </a:lnRef>
          <a:fillRef idx="1">
            <a:schemeClr val="lt1"/>
          </a:fillRef>
          <a:effectRef idx="0">
            <a:schemeClr val="accent2"/>
          </a:effectRef>
          <a:fontRef idx="minor">
            <a:schemeClr val="dk1"/>
          </a:fontRef>
        </dgm:style>
      </dgm:prSet>
      <dgm:spPr>
        <a:xfrm>
          <a:off x="0" y="2540436"/>
          <a:ext cx="7560840" cy="730080"/>
        </a:xfrm>
        <a:ln>
          <a:solidFill>
            <a:schemeClr val="accent1"/>
          </a:solidFill>
        </a:ln>
      </dgm:spPr>
      <dgm:t>
        <a:bodyPr/>
        <a:lstStyle/>
        <a:p>
          <a:pPr algn="ctr" rtl="0"/>
          <a:r>
            <a:rPr lang="pl-PL" sz="3600" b="0">
              <a:latin typeface="Calibri" panose="020F0502020204030204" pitchFamily="34" charset="0"/>
              <a:ea typeface="+mn-ea"/>
              <a:cs typeface="+mn-cs"/>
            </a:rPr>
            <a:t>Wyższy zasiłek chorobowy za okres pobytu w szpitalu</a:t>
          </a:r>
          <a:endParaRPr lang="pl-PL" sz="3600" b="0" dirty="0">
            <a:latin typeface="Calibri" panose="020F0502020204030204" pitchFamily="34" charset="0"/>
            <a:ea typeface="+mn-ea"/>
            <a:cs typeface="+mn-cs"/>
          </a:endParaRPr>
        </a:p>
      </dgm:t>
    </dgm:pt>
    <dgm:pt modelId="{6FB07587-25A8-472F-932A-43005FC358FF}" type="parTrans" cxnId="{8FFDF677-143D-441E-BDED-A88942BC3C54}">
      <dgm:prSet/>
      <dgm:spPr/>
      <dgm:t>
        <a:bodyPr/>
        <a:lstStyle/>
        <a:p>
          <a:pPr algn="ctr"/>
          <a:endParaRPr lang="pl-PL" sz="4400" b="0" dirty="0">
            <a:latin typeface="Calibri" panose="020F0502020204030204" pitchFamily="34" charset="0"/>
          </a:endParaRPr>
        </a:p>
      </dgm:t>
    </dgm:pt>
    <dgm:pt modelId="{176E3587-D029-4140-BCC7-91ECF024B9AD}" type="sibTrans" cxnId="{8FFDF677-143D-441E-BDED-A88942BC3C54}">
      <dgm:prSet/>
      <dgm:spPr/>
      <dgm:t>
        <a:bodyPr/>
        <a:lstStyle/>
        <a:p>
          <a:pPr algn="ctr"/>
          <a:endParaRPr lang="pl-PL" sz="4400" b="0" dirty="0">
            <a:latin typeface="Calibri" panose="020F0502020204030204" pitchFamily="34" charset="0"/>
          </a:endParaRPr>
        </a:p>
      </dgm:t>
    </dgm:pt>
    <dgm:pt modelId="{29775209-1DAF-4445-8A03-66401B895B0B}">
      <dgm:prSet custT="1">
        <dgm:style>
          <a:lnRef idx="2">
            <a:schemeClr val="accent2"/>
          </a:lnRef>
          <a:fillRef idx="1">
            <a:schemeClr val="lt1"/>
          </a:fillRef>
          <a:effectRef idx="0">
            <a:schemeClr val="accent2"/>
          </a:effectRef>
          <a:fontRef idx="minor">
            <a:schemeClr val="dk1"/>
          </a:fontRef>
        </dgm:style>
      </dgm:prSet>
      <dgm:spPr>
        <a:xfrm>
          <a:off x="0" y="3382836"/>
          <a:ext cx="7560840" cy="730080"/>
        </a:xfrm>
        <a:ln>
          <a:solidFill>
            <a:schemeClr val="accent1"/>
          </a:solidFill>
        </a:ln>
      </dgm:spPr>
      <dgm:t>
        <a:bodyPr/>
        <a:lstStyle/>
        <a:p>
          <a:pPr algn="ctr" rtl="0"/>
          <a:r>
            <a:rPr lang="pl-PL" sz="3600" b="0" dirty="0">
              <a:latin typeface="Calibri" panose="020F0502020204030204" pitchFamily="34" charset="0"/>
              <a:ea typeface="+mn-ea"/>
              <a:cs typeface="+mn-cs"/>
            </a:rPr>
            <a:t>Krótszy okres zasiłku chorobowego po ustaniu ubezpieczenia</a:t>
          </a:r>
        </a:p>
      </dgm:t>
    </dgm:pt>
    <dgm:pt modelId="{9BCD271E-5782-49F4-87EF-DFD49852074D}" type="parTrans" cxnId="{BC359DF4-56D8-42EE-859A-95C5ABC1F842}">
      <dgm:prSet/>
      <dgm:spPr/>
      <dgm:t>
        <a:bodyPr/>
        <a:lstStyle/>
        <a:p>
          <a:endParaRPr lang="pl-PL" sz="3200" b="0" dirty="0">
            <a:latin typeface="Calibri" panose="020F0502020204030204" pitchFamily="34" charset="0"/>
          </a:endParaRPr>
        </a:p>
      </dgm:t>
    </dgm:pt>
    <dgm:pt modelId="{F28A1CF7-FCC3-42A7-98E0-63E2574C39E8}" type="sibTrans" cxnId="{BC359DF4-56D8-42EE-859A-95C5ABC1F842}">
      <dgm:prSet/>
      <dgm:spPr/>
      <dgm:t>
        <a:bodyPr/>
        <a:lstStyle/>
        <a:p>
          <a:endParaRPr lang="pl-PL" sz="3200" b="0" dirty="0">
            <a:latin typeface="Calibri" panose="020F0502020204030204" pitchFamily="34" charset="0"/>
          </a:endParaRPr>
        </a:p>
      </dgm:t>
    </dgm:pt>
    <dgm:pt modelId="{49101AB5-F093-4DCB-8AD5-B045747A4A93}">
      <dgm:prSet custT="1">
        <dgm:style>
          <a:lnRef idx="2">
            <a:schemeClr val="accent2"/>
          </a:lnRef>
          <a:fillRef idx="1">
            <a:schemeClr val="lt1"/>
          </a:fillRef>
          <a:effectRef idx="0">
            <a:schemeClr val="accent2"/>
          </a:effectRef>
          <a:fontRef idx="minor">
            <a:schemeClr val="dk1"/>
          </a:fontRef>
        </dgm:style>
      </dgm:prSet>
      <dgm:spPr>
        <a:xfrm>
          <a:off x="0" y="13235"/>
          <a:ext cx="7560840" cy="730080"/>
        </a:xfrm>
        <a:ln>
          <a:solidFill>
            <a:schemeClr val="accent1"/>
          </a:solidFill>
        </a:ln>
      </dgm:spPr>
      <dgm:t>
        <a:bodyPr/>
        <a:lstStyle/>
        <a:p>
          <a:pPr algn="ctr" rtl="0"/>
          <a:r>
            <a:rPr lang="pl-PL" sz="3600" b="0">
              <a:latin typeface="Calibri" panose="020F0502020204030204" pitchFamily="34" charset="0"/>
              <a:ea typeface="+mn-ea"/>
              <a:cs typeface="+mn-cs"/>
            </a:rPr>
            <a:t>Uproszczenie zasad ustalania okresu zasiłkowego</a:t>
          </a:r>
          <a:endParaRPr lang="pl-PL" sz="3600" b="0" dirty="0">
            <a:latin typeface="Calibri" panose="020F0502020204030204" pitchFamily="34" charset="0"/>
            <a:ea typeface="+mn-ea"/>
            <a:cs typeface="+mn-cs"/>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8ABB9AC5-C7CA-4AD3-A173-AD9A1ABBA67C}" type="sibTrans" cxnId="{5CE39BD2-70A8-4487-A830-3136660970EA}">
      <dgm:prSet/>
      <dgm:spPr/>
      <dgm:t>
        <a:bodyPr/>
        <a:lstStyle/>
        <a:p>
          <a:pPr algn="ctr"/>
          <a:endParaRPr lang="pl-PL" sz="4400" b="0" dirty="0">
            <a:latin typeface="Calibri" panose="020F0502020204030204" pitchFamily="34" charset="0"/>
          </a:endParaRPr>
        </a:p>
      </dgm:t>
    </dgm:pt>
    <dgm:pt modelId="{D1AFE36A-7463-4E2C-9557-A01F3F04CB0F}" type="parTrans" cxnId="{5CE39BD2-70A8-4487-A830-3136660970EA}">
      <dgm:prSet/>
      <dgm:spPr/>
      <dgm:t>
        <a:bodyPr/>
        <a:lstStyle/>
        <a:p>
          <a:pPr algn="ctr"/>
          <a:endParaRPr lang="pl-PL" sz="4400" b="0" dirty="0">
            <a:latin typeface="Calibri" panose="020F0502020204030204" pitchFamily="34" charset="0"/>
          </a:endParaRPr>
        </a:p>
      </dgm:t>
    </dgm:pt>
    <dgm:pt modelId="{6698C36E-CAE5-4A5D-B3A9-3070F9D3D3A8}">
      <dgm:prSet custT="1">
        <dgm:style>
          <a:lnRef idx="2">
            <a:schemeClr val="accent2"/>
          </a:lnRef>
          <a:fillRef idx="1">
            <a:schemeClr val="lt1"/>
          </a:fillRef>
          <a:effectRef idx="0">
            <a:schemeClr val="accent2"/>
          </a:effectRef>
          <a:fontRef idx="minor">
            <a:schemeClr val="dk1"/>
          </a:fontRef>
        </dgm:style>
      </dgm:prSet>
      <dgm:spPr>
        <a:xfrm>
          <a:off x="0" y="3382836"/>
          <a:ext cx="7560840" cy="730080"/>
        </a:xfrm>
        <a:ln>
          <a:solidFill>
            <a:schemeClr val="accent1"/>
          </a:solidFill>
        </a:ln>
      </dgm:spPr>
      <dgm:t>
        <a:bodyPr/>
        <a:lstStyle/>
        <a:p>
          <a:pPr algn="ctr" rtl="0"/>
          <a:r>
            <a:rPr lang="pl-PL" sz="3600" b="0">
              <a:latin typeface="Calibri" panose="020F0502020204030204" pitchFamily="34" charset="0"/>
              <a:ea typeface="+mn-ea"/>
              <a:cs typeface="+mn-cs"/>
            </a:rPr>
            <a:t>Obowiązek udzielenia informacji ZUS</a:t>
          </a:r>
          <a:endParaRPr lang="pl-PL" sz="3600" b="0" dirty="0">
            <a:latin typeface="Calibri" panose="020F0502020204030204" pitchFamily="34" charset="0"/>
            <a:ea typeface="+mn-ea"/>
            <a:cs typeface="+mn-cs"/>
          </a:endParaRPr>
        </a:p>
      </dgm:t>
    </dgm:pt>
    <dgm:pt modelId="{77A23058-C610-46FE-93F5-2E3149F517AB}" type="parTrans" cxnId="{3A2A6F38-0079-4108-9774-42E7DB970046}">
      <dgm:prSet/>
      <dgm:spPr/>
      <dgm:t>
        <a:bodyPr/>
        <a:lstStyle/>
        <a:p>
          <a:endParaRPr lang="pl-PL" b="0"/>
        </a:p>
      </dgm:t>
    </dgm:pt>
    <dgm:pt modelId="{EA36F1AA-D8D0-4A54-99B2-FB34C5EAFDA3}" type="sibTrans" cxnId="{3A2A6F38-0079-4108-9774-42E7DB970046}">
      <dgm:prSet/>
      <dgm:spPr/>
      <dgm:t>
        <a:bodyPr/>
        <a:lstStyle/>
        <a:p>
          <a:endParaRPr lang="pl-PL" b="0"/>
        </a:p>
      </dgm:t>
    </dgm:pt>
    <dgm:pt modelId="{208AFD2A-5A5E-4996-8AF8-1C642E81EBDC}" type="pres">
      <dgm:prSet presAssocID="{E2517726-2562-4E9E-8959-BA052CF873DE}" presName="linear" presStyleCnt="0">
        <dgm:presLayoutVars>
          <dgm:animLvl val="lvl"/>
          <dgm:resizeHandles val="exact"/>
        </dgm:presLayoutVars>
      </dgm:prSet>
      <dgm:spPr/>
    </dgm:pt>
    <dgm:pt modelId="{453EC800-92F1-4270-9820-EED006F8FC81}" type="pres">
      <dgm:prSet presAssocID="{430BBB79-BFD2-4C47-8A29-F3064CA3D60E}" presName="parentText" presStyleLbl="node1" presStyleIdx="0" presStyleCnt="6">
        <dgm:presLayoutVars>
          <dgm:chMax val="0"/>
          <dgm:bulletEnabled val="1"/>
        </dgm:presLayoutVars>
      </dgm:prSet>
      <dgm:spPr>
        <a:prstGeom prst="roundRect">
          <a:avLst/>
        </a:prstGeom>
      </dgm:spPr>
    </dgm:pt>
    <dgm:pt modelId="{0862F9F1-3BCB-4C53-97C9-011555CC8838}" type="pres">
      <dgm:prSet presAssocID="{F2633254-E08E-4AA2-9080-0A9DD3881E10}" presName="spacer" presStyleCnt="0"/>
      <dgm:spPr/>
    </dgm:pt>
    <dgm:pt modelId="{80B7AFB9-A00C-4F04-8D5F-31E62D67E6E6}" type="pres">
      <dgm:prSet presAssocID="{49101AB5-F093-4DCB-8AD5-B045747A4A93}" presName="parentText" presStyleLbl="node1" presStyleIdx="1" presStyleCnt="6">
        <dgm:presLayoutVars>
          <dgm:chMax val="0"/>
          <dgm:bulletEnabled val="1"/>
        </dgm:presLayoutVars>
      </dgm:prSet>
      <dgm:spPr>
        <a:prstGeom prst="roundRect">
          <a:avLst/>
        </a:prstGeom>
      </dgm:spPr>
    </dgm:pt>
    <dgm:pt modelId="{439FB848-AF28-4ED1-8B89-1D6F06AA7E33}" type="pres">
      <dgm:prSet presAssocID="{8ABB9AC5-C7CA-4AD3-A173-AD9A1ABBA67C}" presName="spacer" presStyleCnt="0"/>
      <dgm:spPr/>
    </dgm:pt>
    <dgm:pt modelId="{38F31614-5943-4BA9-BA55-5EC75CAC3726}" type="pres">
      <dgm:prSet presAssocID="{74EFCFAB-D146-43C4-A414-082A4FAF35DE}" presName="parentText" presStyleLbl="node1" presStyleIdx="2" presStyleCnt="6">
        <dgm:presLayoutVars>
          <dgm:chMax val="0"/>
          <dgm:bulletEnabled val="1"/>
        </dgm:presLayoutVars>
      </dgm:prSet>
      <dgm:spPr>
        <a:prstGeom prst="roundRect">
          <a:avLst/>
        </a:prstGeom>
      </dgm:spPr>
    </dgm:pt>
    <dgm:pt modelId="{38D03879-6E10-4EAB-AE9B-F884E4743205}" type="pres">
      <dgm:prSet presAssocID="{FED4D6C8-B0AE-4255-8A9C-F85C884B8674}" presName="spacer" presStyleCnt="0"/>
      <dgm:spPr/>
    </dgm:pt>
    <dgm:pt modelId="{11533942-A040-4AC2-A27E-B314EFB34F6E}" type="pres">
      <dgm:prSet presAssocID="{DBE6FC80-9418-40CC-8055-CC919D849391}" presName="parentText" presStyleLbl="node1" presStyleIdx="3" presStyleCnt="6">
        <dgm:presLayoutVars>
          <dgm:chMax val="0"/>
          <dgm:bulletEnabled val="1"/>
        </dgm:presLayoutVars>
      </dgm:prSet>
      <dgm:spPr>
        <a:prstGeom prst="roundRect">
          <a:avLst/>
        </a:prstGeom>
      </dgm:spPr>
    </dgm:pt>
    <dgm:pt modelId="{80D75D85-E224-4D87-8420-C4A42DDDD7B2}" type="pres">
      <dgm:prSet presAssocID="{176E3587-D029-4140-BCC7-91ECF024B9AD}" presName="spacer" presStyleCnt="0"/>
      <dgm:spPr/>
    </dgm:pt>
    <dgm:pt modelId="{E6D6ADFF-201A-4CB3-99A8-A5FAEA4DEC0D}" type="pres">
      <dgm:prSet presAssocID="{29775209-1DAF-4445-8A03-66401B895B0B}" presName="parentText" presStyleLbl="node1" presStyleIdx="4" presStyleCnt="6">
        <dgm:presLayoutVars>
          <dgm:chMax val="0"/>
          <dgm:bulletEnabled val="1"/>
        </dgm:presLayoutVars>
      </dgm:prSet>
      <dgm:spPr>
        <a:prstGeom prst="roundRect">
          <a:avLst/>
        </a:prstGeom>
      </dgm:spPr>
    </dgm:pt>
    <dgm:pt modelId="{72C06454-9955-42CF-9739-9A9077462A8E}" type="pres">
      <dgm:prSet presAssocID="{F28A1CF7-FCC3-42A7-98E0-63E2574C39E8}" presName="spacer" presStyleCnt="0"/>
      <dgm:spPr/>
    </dgm:pt>
    <dgm:pt modelId="{091BA799-3BD8-4F02-AD71-9301F2ED42F6}" type="pres">
      <dgm:prSet presAssocID="{6698C36E-CAE5-4A5D-B3A9-3070F9D3D3A8}" presName="parentText" presStyleLbl="node1" presStyleIdx="5" presStyleCnt="6">
        <dgm:presLayoutVars>
          <dgm:chMax val="0"/>
          <dgm:bulletEnabled val="1"/>
        </dgm:presLayoutVars>
      </dgm:prSet>
      <dgm:spPr>
        <a:prstGeom prst="roundRect">
          <a:avLst/>
        </a:prstGeom>
      </dgm:spPr>
    </dgm:pt>
  </dgm:ptLst>
  <dgm:cxnLst>
    <dgm:cxn modelId="{F3795912-8521-4B4B-9C95-FEFE062BDDBD}" srcId="{E2517726-2562-4E9E-8959-BA052CF873DE}" destId="{430BBB79-BFD2-4C47-8A29-F3064CA3D60E}" srcOrd="0" destOrd="0" parTransId="{C64C4CE8-B250-40CE-A139-8B6311B2CD29}" sibTransId="{F2633254-E08E-4AA2-9080-0A9DD3881E10}"/>
    <dgm:cxn modelId="{98D3EB13-24CB-42EF-8DA6-A2E422E41AB2}" type="presOf" srcId="{29775209-1DAF-4445-8A03-66401B895B0B}" destId="{E6D6ADFF-201A-4CB3-99A8-A5FAEA4DEC0D}" srcOrd="0" destOrd="0" presId="urn:microsoft.com/office/officeart/2005/8/layout/vList2"/>
    <dgm:cxn modelId="{9307C429-4488-4A4C-A2E8-492D2DE3862F}" srcId="{E2517726-2562-4E9E-8959-BA052CF873DE}" destId="{74EFCFAB-D146-43C4-A414-082A4FAF35DE}" srcOrd="2" destOrd="0" parTransId="{6208E7ED-A6E3-4638-85DA-2D8B6112EC22}" sibTransId="{FED4D6C8-B0AE-4255-8A9C-F85C884B8674}"/>
    <dgm:cxn modelId="{B92CB435-A3DB-482C-ADD0-6AA7DA91F1FB}" type="presOf" srcId="{430BBB79-BFD2-4C47-8A29-F3064CA3D60E}" destId="{453EC800-92F1-4270-9820-EED006F8FC81}" srcOrd="0" destOrd="0" presId="urn:microsoft.com/office/officeart/2005/8/layout/vList2"/>
    <dgm:cxn modelId="{3A2A6F38-0079-4108-9774-42E7DB970046}" srcId="{E2517726-2562-4E9E-8959-BA052CF873DE}" destId="{6698C36E-CAE5-4A5D-B3A9-3070F9D3D3A8}" srcOrd="5" destOrd="0" parTransId="{77A23058-C610-46FE-93F5-2E3149F517AB}" sibTransId="{EA36F1AA-D8D0-4A54-99B2-FB34C5EAFDA3}"/>
    <dgm:cxn modelId="{33893374-3C56-43C4-8052-797B66FF6DFF}" type="presOf" srcId="{E2517726-2562-4E9E-8959-BA052CF873DE}" destId="{208AFD2A-5A5E-4996-8AF8-1C642E81EBDC}" srcOrd="0" destOrd="0" presId="urn:microsoft.com/office/officeart/2005/8/layout/vList2"/>
    <dgm:cxn modelId="{8FFDF677-143D-441E-BDED-A88942BC3C54}" srcId="{E2517726-2562-4E9E-8959-BA052CF873DE}" destId="{DBE6FC80-9418-40CC-8055-CC919D849391}" srcOrd="3" destOrd="0" parTransId="{6FB07587-25A8-472F-932A-43005FC358FF}" sibTransId="{176E3587-D029-4140-BCC7-91ECF024B9AD}"/>
    <dgm:cxn modelId="{B6ED1A58-AE92-4366-A555-DEA861640153}" type="presOf" srcId="{6698C36E-CAE5-4A5D-B3A9-3070F9D3D3A8}" destId="{091BA799-3BD8-4F02-AD71-9301F2ED42F6}" srcOrd="0" destOrd="0" presId="urn:microsoft.com/office/officeart/2005/8/layout/vList2"/>
    <dgm:cxn modelId="{EE8AE386-9699-49C6-B980-3E9DF0240660}" type="presOf" srcId="{DBE6FC80-9418-40CC-8055-CC919D849391}" destId="{11533942-A040-4AC2-A27E-B314EFB34F6E}" srcOrd="0" destOrd="0" presId="urn:microsoft.com/office/officeart/2005/8/layout/vList2"/>
    <dgm:cxn modelId="{5CE39BD2-70A8-4487-A830-3136660970EA}" srcId="{E2517726-2562-4E9E-8959-BA052CF873DE}" destId="{49101AB5-F093-4DCB-8AD5-B045747A4A93}" srcOrd="1" destOrd="0" parTransId="{D1AFE36A-7463-4E2C-9557-A01F3F04CB0F}" sibTransId="{8ABB9AC5-C7CA-4AD3-A173-AD9A1ABBA67C}"/>
    <dgm:cxn modelId="{939959DC-B9DE-4C8B-A39F-F49ED18B448B}" type="presOf" srcId="{74EFCFAB-D146-43C4-A414-082A4FAF35DE}" destId="{38F31614-5943-4BA9-BA55-5EC75CAC3726}" srcOrd="0" destOrd="0" presId="urn:microsoft.com/office/officeart/2005/8/layout/vList2"/>
    <dgm:cxn modelId="{F681B5F3-3EF3-4A39-8EC7-B2A08801B2DC}" type="presOf" srcId="{49101AB5-F093-4DCB-8AD5-B045747A4A93}" destId="{80B7AFB9-A00C-4F04-8D5F-31E62D67E6E6}" srcOrd="0" destOrd="0" presId="urn:microsoft.com/office/officeart/2005/8/layout/vList2"/>
    <dgm:cxn modelId="{BC359DF4-56D8-42EE-859A-95C5ABC1F842}" srcId="{E2517726-2562-4E9E-8959-BA052CF873DE}" destId="{29775209-1DAF-4445-8A03-66401B895B0B}" srcOrd="4" destOrd="0" parTransId="{9BCD271E-5782-49F4-87EF-DFD49852074D}" sibTransId="{F28A1CF7-FCC3-42A7-98E0-63E2574C39E8}"/>
    <dgm:cxn modelId="{AAFF7424-1F0D-4264-AB3C-F15C41DD12B4}" type="presParOf" srcId="{208AFD2A-5A5E-4996-8AF8-1C642E81EBDC}" destId="{453EC800-92F1-4270-9820-EED006F8FC81}" srcOrd="0" destOrd="0" presId="urn:microsoft.com/office/officeart/2005/8/layout/vList2"/>
    <dgm:cxn modelId="{B6A6211C-20A4-49B4-B3A6-033734220A73}" type="presParOf" srcId="{208AFD2A-5A5E-4996-8AF8-1C642E81EBDC}" destId="{0862F9F1-3BCB-4C53-97C9-011555CC8838}" srcOrd="1" destOrd="0" presId="urn:microsoft.com/office/officeart/2005/8/layout/vList2"/>
    <dgm:cxn modelId="{36E7F081-D2B1-4F06-985A-ACCCE5D5B943}" type="presParOf" srcId="{208AFD2A-5A5E-4996-8AF8-1C642E81EBDC}" destId="{80B7AFB9-A00C-4F04-8D5F-31E62D67E6E6}" srcOrd="2" destOrd="0" presId="urn:microsoft.com/office/officeart/2005/8/layout/vList2"/>
    <dgm:cxn modelId="{3BA0EF89-7939-4383-AB01-032A98A61080}" type="presParOf" srcId="{208AFD2A-5A5E-4996-8AF8-1C642E81EBDC}" destId="{439FB848-AF28-4ED1-8B89-1D6F06AA7E33}" srcOrd="3" destOrd="0" presId="urn:microsoft.com/office/officeart/2005/8/layout/vList2"/>
    <dgm:cxn modelId="{5319261D-A469-47DD-9F58-20CEF5461339}" type="presParOf" srcId="{208AFD2A-5A5E-4996-8AF8-1C642E81EBDC}" destId="{38F31614-5943-4BA9-BA55-5EC75CAC3726}" srcOrd="4" destOrd="0" presId="urn:microsoft.com/office/officeart/2005/8/layout/vList2"/>
    <dgm:cxn modelId="{73D383C6-84FA-4DAB-9038-3B28CD8BB18D}" type="presParOf" srcId="{208AFD2A-5A5E-4996-8AF8-1C642E81EBDC}" destId="{38D03879-6E10-4EAB-AE9B-F884E4743205}" srcOrd="5" destOrd="0" presId="urn:microsoft.com/office/officeart/2005/8/layout/vList2"/>
    <dgm:cxn modelId="{C0707A5F-3A0B-413A-9EC1-39659E4EA58D}" type="presParOf" srcId="{208AFD2A-5A5E-4996-8AF8-1C642E81EBDC}" destId="{11533942-A040-4AC2-A27E-B314EFB34F6E}" srcOrd="6" destOrd="0" presId="urn:microsoft.com/office/officeart/2005/8/layout/vList2"/>
    <dgm:cxn modelId="{D2A94050-89B1-4A48-A0D6-AE0BE25EBE8B}" type="presParOf" srcId="{208AFD2A-5A5E-4996-8AF8-1C642E81EBDC}" destId="{80D75D85-E224-4D87-8420-C4A42DDDD7B2}" srcOrd="7" destOrd="0" presId="urn:microsoft.com/office/officeart/2005/8/layout/vList2"/>
    <dgm:cxn modelId="{64B603B5-3896-4D05-8B9F-8AA9BA23AE52}" type="presParOf" srcId="{208AFD2A-5A5E-4996-8AF8-1C642E81EBDC}" destId="{E6D6ADFF-201A-4CB3-99A8-A5FAEA4DEC0D}" srcOrd="8" destOrd="0" presId="urn:microsoft.com/office/officeart/2005/8/layout/vList2"/>
    <dgm:cxn modelId="{D2183A14-0C5A-47EB-B586-C33F5B5906E4}" type="presParOf" srcId="{208AFD2A-5A5E-4996-8AF8-1C642E81EBDC}" destId="{72C06454-9955-42CF-9739-9A9077462A8E}" srcOrd="9" destOrd="0" presId="urn:microsoft.com/office/officeart/2005/8/layout/vList2"/>
    <dgm:cxn modelId="{FB5BBD1C-C385-4B35-BF63-F76363B54B4A}" type="presParOf" srcId="{208AFD2A-5A5E-4996-8AF8-1C642E81EBDC}" destId="{091BA799-3BD8-4F02-AD71-9301F2ED42F6}"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3AFAE8-0399-4E33-BFFB-63AB22193CEF}" type="doc">
      <dgm:prSet loTypeId="urn:microsoft.com/office/officeart/2005/8/layout/process4" loCatId="list" qsTypeId="urn:microsoft.com/office/officeart/2005/8/quickstyle/simple2" qsCatId="simple" csTypeId="urn:microsoft.com/office/officeart/2005/8/colors/accent2_4" csCatId="accent2" phldr="1"/>
      <dgm:spPr/>
      <dgm:t>
        <a:bodyPr/>
        <a:lstStyle/>
        <a:p>
          <a:endParaRPr lang="pl-PL"/>
        </a:p>
      </dgm:t>
    </dgm:pt>
    <dgm:pt modelId="{2150DEA2-7C4D-4002-AF8B-A781C1A63C93}">
      <dgm:prSet custT="1">
        <dgm:style>
          <a:lnRef idx="2">
            <a:schemeClr val="accent1"/>
          </a:lnRef>
          <a:fillRef idx="1">
            <a:schemeClr val="lt1"/>
          </a:fillRef>
          <a:effectRef idx="0">
            <a:schemeClr val="accent1"/>
          </a:effectRef>
          <a:fontRef idx="minor">
            <a:schemeClr val="dk1"/>
          </a:fontRef>
        </dgm:style>
      </dgm:prSet>
      <dgm:spPr>
        <a:xfrm rot="10800000">
          <a:off x="0" y="1656"/>
          <a:ext cx="9036496" cy="1999553"/>
        </a:xfrm>
        <a:ln/>
      </dgm:spPr>
      <dgm:t>
        <a:bodyPr/>
        <a:lstStyle/>
        <a:p>
          <a:pPr rtl="0"/>
          <a:r>
            <a:rPr lang="pl-PL" sz="2800" b="0" dirty="0">
              <a:solidFill>
                <a:schemeClr val="tx1"/>
              </a:solidFill>
              <a:latin typeface="+mn-lt"/>
              <a:ea typeface="+mn-ea"/>
              <a:cs typeface="+mn-cs"/>
            </a:rPr>
            <a:t>Zasiłek chorobowy przysługuje przez okres trwania niezdolności                                   do pracy nie dłużej jednak niż przez 182 dni/270 dni*</a:t>
          </a:r>
        </a:p>
      </dgm:t>
    </dgm:pt>
    <dgm:pt modelId="{08E397DF-4970-4DBE-83C6-FCF0DE84E779}" type="parTrans" cxnId="{78A56A62-9E91-439B-A1A9-25BDA9C374EB}">
      <dgm:prSet/>
      <dgm:spPr/>
      <dgm:t>
        <a:bodyPr/>
        <a:lstStyle/>
        <a:p>
          <a:endParaRPr lang="pl-PL" sz="2400">
            <a:latin typeface="+mn-lt"/>
          </a:endParaRPr>
        </a:p>
      </dgm:t>
    </dgm:pt>
    <dgm:pt modelId="{157DA3C2-37BC-4B5E-8273-0D9D0C9E58BF}" type="sibTrans" cxnId="{78A56A62-9E91-439B-A1A9-25BDA9C374EB}">
      <dgm:prSet/>
      <dgm:spPr/>
      <dgm:t>
        <a:bodyPr/>
        <a:lstStyle/>
        <a:p>
          <a:endParaRPr lang="pl-PL" sz="2400">
            <a:latin typeface="+mn-lt"/>
          </a:endParaRPr>
        </a:p>
      </dgm:t>
    </dgm:pt>
    <dgm:pt modelId="{D72C2A4B-CA43-44FA-A6BC-2800975C53F6}">
      <dgm:prSet custT="1">
        <dgm:style>
          <a:lnRef idx="2">
            <a:schemeClr val="accent1"/>
          </a:lnRef>
          <a:fillRef idx="1">
            <a:schemeClr val="lt1"/>
          </a:fillRef>
          <a:effectRef idx="0">
            <a:schemeClr val="accent1"/>
          </a:effectRef>
          <a:fontRef idx="minor">
            <a:schemeClr val="dk1"/>
          </a:fontRef>
        </dgm:style>
      </dgm:prSet>
      <dgm:spPr>
        <a:xfrm>
          <a:off x="0" y="3961760"/>
          <a:ext cx="9036496" cy="1869231"/>
        </a:xfrm>
        <a:ln/>
      </dgm:spPr>
      <dgm:t>
        <a:bodyPr/>
        <a:lstStyle/>
        <a:p>
          <a:pPr rtl="0"/>
          <a:r>
            <a:rPr lang="pl-PL" sz="2800" b="1" dirty="0">
              <a:solidFill>
                <a:schemeClr val="tx1"/>
              </a:solidFill>
            </a:rPr>
            <a:t>Wyjątek! </a:t>
          </a:r>
          <a:r>
            <a:rPr lang="pl-PL" sz="2800" b="0" dirty="0">
              <a:solidFill>
                <a:schemeClr val="tx1"/>
              </a:solidFill>
            </a:rPr>
            <a:t>Jeżeli niezdolność do pracy po przerwie trwającej do 60 dni występuje </a:t>
          </a:r>
          <a:br>
            <a:rPr lang="pl-PL" sz="2800" b="0" dirty="0">
              <a:solidFill>
                <a:schemeClr val="tx1"/>
              </a:solidFill>
            </a:rPr>
          </a:br>
          <a:r>
            <a:rPr lang="pl-PL" sz="2800" b="0" dirty="0">
              <a:solidFill>
                <a:schemeClr val="tx1"/>
              </a:solidFill>
            </a:rPr>
            <a:t>w trakcie ciąży do okresu zasiłkowego nie będą wliczane okresy niezdolności </a:t>
          </a:r>
          <a:br>
            <a:rPr lang="pl-PL" sz="2800" b="0" dirty="0">
              <a:solidFill>
                <a:schemeClr val="tx1"/>
              </a:solidFill>
            </a:rPr>
          </a:br>
          <a:r>
            <a:rPr lang="pl-PL" sz="2800" b="0" dirty="0">
              <a:solidFill>
                <a:schemeClr val="tx1"/>
              </a:solidFill>
            </a:rPr>
            <a:t>do pracy sprzed przerwy.</a:t>
          </a:r>
          <a:endParaRPr lang="pl-PL" sz="2800" b="0" dirty="0">
            <a:solidFill>
              <a:schemeClr val="tx1"/>
            </a:solidFill>
            <a:latin typeface="+mn-lt"/>
            <a:ea typeface="+mn-ea"/>
            <a:cs typeface="+mn-cs"/>
          </a:endParaRPr>
        </a:p>
      </dgm:t>
    </dgm:pt>
    <dgm:pt modelId="{509B1B5E-8635-4100-8544-2F87CA0FA97A}" type="parTrans" cxnId="{A2D35835-7C20-4663-969E-0190D2F3D467}">
      <dgm:prSet/>
      <dgm:spPr/>
      <dgm:t>
        <a:bodyPr/>
        <a:lstStyle/>
        <a:p>
          <a:endParaRPr lang="pl-PL" sz="2400">
            <a:latin typeface="+mn-lt"/>
          </a:endParaRPr>
        </a:p>
      </dgm:t>
    </dgm:pt>
    <dgm:pt modelId="{059AD054-B3AB-4A9B-94D5-8E90FB689BE1}" type="sibTrans" cxnId="{A2D35835-7C20-4663-969E-0190D2F3D467}">
      <dgm:prSet/>
      <dgm:spPr/>
      <dgm:t>
        <a:bodyPr/>
        <a:lstStyle/>
        <a:p>
          <a:endParaRPr lang="pl-PL" sz="2400">
            <a:latin typeface="+mn-lt"/>
          </a:endParaRPr>
        </a:p>
      </dgm:t>
    </dgm:pt>
    <dgm:pt modelId="{6A8B2D9B-B13F-47B7-8EDD-6D3179FC8C4A}">
      <dgm:prSet custT="1">
        <dgm:style>
          <a:lnRef idx="2">
            <a:schemeClr val="accent1"/>
          </a:lnRef>
          <a:fillRef idx="1">
            <a:schemeClr val="lt1"/>
          </a:fillRef>
          <a:effectRef idx="0">
            <a:schemeClr val="accent1"/>
          </a:effectRef>
          <a:fontRef idx="minor">
            <a:schemeClr val="dk1"/>
          </a:fontRef>
        </dgm:style>
      </dgm:prSet>
      <dgm:spPr>
        <a:xfrm rot="10800000">
          <a:off x="0" y="1981708"/>
          <a:ext cx="9036496" cy="1999553"/>
        </a:xfrm>
        <a:ln/>
      </dgm:spPr>
      <dgm:t>
        <a:bodyPr/>
        <a:lstStyle/>
        <a:p>
          <a:pPr rtl="0"/>
          <a:r>
            <a:rPr lang="pl-PL" sz="2800" b="0" dirty="0">
              <a:solidFill>
                <a:schemeClr val="tx1"/>
              </a:solidFill>
            </a:rPr>
            <a:t>Przyczyna niezdolności do pracy przed i po przerwie </a:t>
          </a:r>
          <a:r>
            <a:rPr lang="pl-PL" sz="2800" b="1" dirty="0">
              <a:solidFill>
                <a:schemeClr val="tx1"/>
              </a:solidFill>
            </a:rPr>
            <a:t>do 60 dni </a:t>
          </a:r>
          <a:r>
            <a:rPr lang="pl-PL" sz="2800" b="0" dirty="0">
              <a:solidFill>
                <a:schemeClr val="tx1"/>
              </a:solidFill>
            </a:rPr>
            <a:t>nie będzie miała znaczenia - okresy niezdolności do pracy będą zliczane do jednego okresu zasiłkowego. </a:t>
          </a:r>
          <a:endParaRPr lang="pl-PL" sz="2800" b="0" dirty="0">
            <a:solidFill>
              <a:schemeClr val="tx1"/>
            </a:solidFill>
            <a:latin typeface="+mn-lt"/>
            <a:ea typeface="+mn-ea"/>
            <a:cs typeface="+mn-cs"/>
          </a:endParaRPr>
        </a:p>
      </dgm:t>
    </dgm:pt>
    <dgm:pt modelId="{C6CE3406-57DC-47D8-A4FF-52DFB0F7F78F}" type="parTrans" cxnId="{8F1C09B0-10FB-4ED1-AF68-38D169EBC6DF}">
      <dgm:prSet/>
      <dgm:spPr/>
      <dgm:t>
        <a:bodyPr/>
        <a:lstStyle/>
        <a:p>
          <a:endParaRPr lang="pl-PL" sz="2400">
            <a:latin typeface="+mn-lt"/>
          </a:endParaRPr>
        </a:p>
      </dgm:t>
    </dgm:pt>
    <dgm:pt modelId="{77A7303A-C24E-40A2-A635-1E226918E380}" type="sibTrans" cxnId="{8F1C09B0-10FB-4ED1-AF68-38D169EBC6DF}">
      <dgm:prSet/>
      <dgm:spPr/>
      <dgm:t>
        <a:bodyPr/>
        <a:lstStyle/>
        <a:p>
          <a:endParaRPr lang="pl-PL" sz="2400">
            <a:latin typeface="+mn-lt"/>
          </a:endParaRPr>
        </a:p>
      </dgm:t>
    </dgm:pt>
    <dgm:pt modelId="{DF165CBC-348E-457D-A2C9-D7D94AA4B35F}">
      <dgm:prSet custT="1">
        <dgm:style>
          <a:lnRef idx="2">
            <a:schemeClr val="accent1"/>
          </a:lnRef>
          <a:fillRef idx="1">
            <a:schemeClr val="lt1"/>
          </a:fillRef>
          <a:effectRef idx="0">
            <a:schemeClr val="accent1"/>
          </a:effectRef>
          <a:fontRef idx="minor">
            <a:schemeClr val="dk1"/>
          </a:fontRef>
        </dgm:style>
      </dgm:prSet>
      <dgm:spPr>
        <a:xfrm rot="10800000">
          <a:off x="0" y="1656"/>
          <a:ext cx="9036496" cy="1999553"/>
        </a:xfrm>
        <a:ln/>
      </dgm:spPr>
      <dgm:t>
        <a:bodyPr/>
        <a:lstStyle/>
        <a:p>
          <a:pPr rtl="0"/>
          <a:r>
            <a:rPr lang="pl-PL" sz="2800" b="0" dirty="0">
              <a:solidFill>
                <a:schemeClr val="tx1"/>
              </a:solidFill>
              <a:latin typeface="+mn-lt"/>
              <a:ea typeface="+mn-ea"/>
              <a:cs typeface="+mn-cs"/>
            </a:rPr>
            <a:t>Od 1 stycznia 2022 r. powstanie prawa do nowego okresu zasiłkowego będzie wymagało przerwy w niezdolności do pracy wynoszącej ponad 60 dni.</a:t>
          </a:r>
        </a:p>
      </dgm:t>
    </dgm:pt>
    <dgm:pt modelId="{CE823E06-A218-4D15-9C35-7B9C113B1BA3}" type="parTrans" cxnId="{1976904F-EAED-40E7-9ACD-C07E1E0B0653}">
      <dgm:prSet/>
      <dgm:spPr/>
      <dgm:t>
        <a:bodyPr/>
        <a:lstStyle/>
        <a:p>
          <a:endParaRPr lang="pl-PL"/>
        </a:p>
      </dgm:t>
    </dgm:pt>
    <dgm:pt modelId="{CDC819C9-81C0-42CE-844A-3189B8510BEB}" type="sibTrans" cxnId="{1976904F-EAED-40E7-9ACD-C07E1E0B0653}">
      <dgm:prSet/>
      <dgm:spPr/>
      <dgm:t>
        <a:bodyPr/>
        <a:lstStyle/>
        <a:p>
          <a:endParaRPr lang="pl-PL"/>
        </a:p>
      </dgm:t>
    </dgm:pt>
    <dgm:pt modelId="{47661DED-6441-4F79-8887-29EACCAD02F4}" type="pres">
      <dgm:prSet presAssocID="{A43AFAE8-0399-4E33-BFFB-63AB22193CEF}" presName="Name0" presStyleCnt="0">
        <dgm:presLayoutVars>
          <dgm:dir/>
          <dgm:animLvl val="lvl"/>
          <dgm:resizeHandles val="exact"/>
        </dgm:presLayoutVars>
      </dgm:prSet>
      <dgm:spPr/>
    </dgm:pt>
    <dgm:pt modelId="{54700E3B-2892-484D-B992-6C8C6DA620F0}" type="pres">
      <dgm:prSet presAssocID="{D72C2A4B-CA43-44FA-A6BC-2800975C53F6}" presName="boxAndChildren" presStyleCnt="0"/>
      <dgm:spPr/>
    </dgm:pt>
    <dgm:pt modelId="{6D8CFA6D-38F7-4C33-B115-157AE8B610E0}" type="pres">
      <dgm:prSet presAssocID="{D72C2A4B-CA43-44FA-A6BC-2800975C53F6}" presName="parentTextBox" presStyleLbl="node1" presStyleIdx="0" presStyleCnt="4" custScaleY="115235" custLinFactNeighborX="2672" custLinFactNeighborY="11563"/>
      <dgm:spPr>
        <a:prstGeom prst="rect">
          <a:avLst/>
        </a:prstGeom>
      </dgm:spPr>
    </dgm:pt>
    <dgm:pt modelId="{0B1E4A61-0292-4349-933B-3553AA3F4483}" type="pres">
      <dgm:prSet presAssocID="{77A7303A-C24E-40A2-A635-1E226918E380}" presName="sp" presStyleCnt="0"/>
      <dgm:spPr/>
    </dgm:pt>
    <dgm:pt modelId="{7DD4CF71-5F80-45A7-B8BA-3DC849FC892B}" type="pres">
      <dgm:prSet presAssocID="{6A8B2D9B-B13F-47B7-8EDD-6D3179FC8C4A}" presName="arrowAndChildren" presStyleCnt="0"/>
      <dgm:spPr/>
    </dgm:pt>
    <dgm:pt modelId="{AB2DE9CD-A245-4CA0-B396-A4682B10F3A3}" type="pres">
      <dgm:prSet presAssocID="{6A8B2D9B-B13F-47B7-8EDD-6D3179FC8C4A}" presName="parentTextArrow" presStyleLbl="node1" presStyleIdx="1" presStyleCnt="4" custScaleX="100000" custScaleY="103841"/>
      <dgm:spPr>
        <a:prstGeom prst="upArrowCallout">
          <a:avLst/>
        </a:prstGeom>
      </dgm:spPr>
    </dgm:pt>
    <dgm:pt modelId="{A20CEA63-5DB2-474C-9D49-80C98C1B7F14}" type="pres">
      <dgm:prSet presAssocID="{CDC819C9-81C0-42CE-844A-3189B8510BEB}" presName="sp" presStyleCnt="0"/>
      <dgm:spPr/>
    </dgm:pt>
    <dgm:pt modelId="{C0CC203F-940D-4474-B0B6-3A80EF3EB873}" type="pres">
      <dgm:prSet presAssocID="{DF165CBC-348E-457D-A2C9-D7D94AA4B35F}" presName="arrowAndChildren" presStyleCnt="0"/>
      <dgm:spPr/>
    </dgm:pt>
    <dgm:pt modelId="{7F923B69-4DFF-4485-B5F6-539979413920}" type="pres">
      <dgm:prSet presAssocID="{DF165CBC-348E-457D-A2C9-D7D94AA4B35F}" presName="parentTextArrow" presStyleLbl="node1" presStyleIdx="2" presStyleCnt="4" custScaleY="92503"/>
      <dgm:spPr/>
    </dgm:pt>
    <dgm:pt modelId="{441AC19E-4857-4A4F-A0E7-5A210F3CCDA7}" type="pres">
      <dgm:prSet presAssocID="{157DA3C2-37BC-4B5E-8273-0D9D0C9E58BF}" presName="sp" presStyleCnt="0"/>
      <dgm:spPr/>
    </dgm:pt>
    <dgm:pt modelId="{21FCE8F0-758F-4B6A-ADCC-29E25E10985C}" type="pres">
      <dgm:prSet presAssocID="{2150DEA2-7C4D-4002-AF8B-A781C1A63C93}" presName="arrowAndChildren" presStyleCnt="0"/>
      <dgm:spPr/>
    </dgm:pt>
    <dgm:pt modelId="{3DE08691-81AE-4FCD-9060-C9705064B797}" type="pres">
      <dgm:prSet presAssocID="{2150DEA2-7C4D-4002-AF8B-A781C1A63C93}" presName="parentTextArrow" presStyleLbl="node1" presStyleIdx="3" presStyleCnt="4" custAng="0" custLinFactNeighborY="-32"/>
      <dgm:spPr>
        <a:prstGeom prst="upArrowCallout">
          <a:avLst/>
        </a:prstGeom>
      </dgm:spPr>
    </dgm:pt>
  </dgm:ptLst>
  <dgm:cxnLst>
    <dgm:cxn modelId="{3BC90A2B-676B-47D8-9200-546213BE6293}" type="presOf" srcId="{DF165CBC-348E-457D-A2C9-D7D94AA4B35F}" destId="{7F923B69-4DFF-4485-B5F6-539979413920}" srcOrd="0" destOrd="0" presId="urn:microsoft.com/office/officeart/2005/8/layout/process4"/>
    <dgm:cxn modelId="{A2D35835-7C20-4663-969E-0190D2F3D467}" srcId="{A43AFAE8-0399-4E33-BFFB-63AB22193CEF}" destId="{D72C2A4B-CA43-44FA-A6BC-2800975C53F6}" srcOrd="3" destOrd="0" parTransId="{509B1B5E-8635-4100-8544-2F87CA0FA97A}" sibTransId="{059AD054-B3AB-4A9B-94D5-8E90FB689BE1}"/>
    <dgm:cxn modelId="{78A56A62-9E91-439B-A1A9-25BDA9C374EB}" srcId="{A43AFAE8-0399-4E33-BFFB-63AB22193CEF}" destId="{2150DEA2-7C4D-4002-AF8B-A781C1A63C93}" srcOrd="0" destOrd="0" parTransId="{08E397DF-4970-4DBE-83C6-FCF0DE84E779}" sibTransId="{157DA3C2-37BC-4B5E-8273-0D9D0C9E58BF}"/>
    <dgm:cxn modelId="{1976904F-EAED-40E7-9ACD-C07E1E0B0653}" srcId="{A43AFAE8-0399-4E33-BFFB-63AB22193CEF}" destId="{DF165CBC-348E-457D-A2C9-D7D94AA4B35F}" srcOrd="1" destOrd="0" parTransId="{CE823E06-A218-4D15-9C35-7B9C113B1BA3}" sibTransId="{CDC819C9-81C0-42CE-844A-3189B8510BEB}"/>
    <dgm:cxn modelId="{D692CF9A-701D-40BC-B04D-660553D9618A}" type="presOf" srcId="{D72C2A4B-CA43-44FA-A6BC-2800975C53F6}" destId="{6D8CFA6D-38F7-4C33-B115-157AE8B610E0}" srcOrd="0" destOrd="0" presId="urn:microsoft.com/office/officeart/2005/8/layout/process4"/>
    <dgm:cxn modelId="{3216A8A3-4855-46CD-BF90-3958C9838CFA}" type="presOf" srcId="{2150DEA2-7C4D-4002-AF8B-A781C1A63C93}" destId="{3DE08691-81AE-4FCD-9060-C9705064B797}" srcOrd="0" destOrd="0" presId="urn:microsoft.com/office/officeart/2005/8/layout/process4"/>
    <dgm:cxn modelId="{8F1C09B0-10FB-4ED1-AF68-38D169EBC6DF}" srcId="{A43AFAE8-0399-4E33-BFFB-63AB22193CEF}" destId="{6A8B2D9B-B13F-47B7-8EDD-6D3179FC8C4A}" srcOrd="2" destOrd="0" parTransId="{C6CE3406-57DC-47D8-A4FF-52DFB0F7F78F}" sibTransId="{77A7303A-C24E-40A2-A635-1E226918E380}"/>
    <dgm:cxn modelId="{FD29DFBC-E4C4-468A-9020-FC18A046ED54}" type="presOf" srcId="{A43AFAE8-0399-4E33-BFFB-63AB22193CEF}" destId="{47661DED-6441-4F79-8887-29EACCAD02F4}" srcOrd="0" destOrd="0" presId="urn:microsoft.com/office/officeart/2005/8/layout/process4"/>
    <dgm:cxn modelId="{03A85FDA-718D-42D8-BEF4-E869643295B8}" type="presOf" srcId="{6A8B2D9B-B13F-47B7-8EDD-6D3179FC8C4A}" destId="{AB2DE9CD-A245-4CA0-B396-A4682B10F3A3}" srcOrd="0" destOrd="0" presId="urn:microsoft.com/office/officeart/2005/8/layout/process4"/>
    <dgm:cxn modelId="{4A10FDA3-BF13-4839-BD84-046E568FB3CC}" type="presParOf" srcId="{47661DED-6441-4F79-8887-29EACCAD02F4}" destId="{54700E3B-2892-484D-B992-6C8C6DA620F0}" srcOrd="0" destOrd="0" presId="urn:microsoft.com/office/officeart/2005/8/layout/process4"/>
    <dgm:cxn modelId="{68EAD9C9-335E-468A-8E49-75348A060BF6}" type="presParOf" srcId="{54700E3B-2892-484D-B992-6C8C6DA620F0}" destId="{6D8CFA6D-38F7-4C33-B115-157AE8B610E0}" srcOrd="0" destOrd="0" presId="urn:microsoft.com/office/officeart/2005/8/layout/process4"/>
    <dgm:cxn modelId="{9B1EBC42-1F70-4981-B71D-E2E9C297CBEC}" type="presParOf" srcId="{47661DED-6441-4F79-8887-29EACCAD02F4}" destId="{0B1E4A61-0292-4349-933B-3553AA3F4483}" srcOrd="1" destOrd="0" presId="urn:microsoft.com/office/officeart/2005/8/layout/process4"/>
    <dgm:cxn modelId="{26DC8830-049F-4450-90A5-BECFED544277}" type="presParOf" srcId="{47661DED-6441-4F79-8887-29EACCAD02F4}" destId="{7DD4CF71-5F80-45A7-B8BA-3DC849FC892B}" srcOrd="2" destOrd="0" presId="urn:microsoft.com/office/officeart/2005/8/layout/process4"/>
    <dgm:cxn modelId="{E7CC0BE3-69D5-45CC-A5EB-67B2EA2A7043}" type="presParOf" srcId="{7DD4CF71-5F80-45A7-B8BA-3DC849FC892B}" destId="{AB2DE9CD-A245-4CA0-B396-A4682B10F3A3}" srcOrd="0" destOrd="0" presId="urn:microsoft.com/office/officeart/2005/8/layout/process4"/>
    <dgm:cxn modelId="{D13DD70B-FEAE-49BC-B44F-1FBB7B16AB59}" type="presParOf" srcId="{47661DED-6441-4F79-8887-29EACCAD02F4}" destId="{A20CEA63-5DB2-474C-9D49-80C98C1B7F14}" srcOrd="3" destOrd="0" presId="urn:microsoft.com/office/officeart/2005/8/layout/process4"/>
    <dgm:cxn modelId="{A44540B6-1FC8-4EC9-A74D-FF20B2F8632A}" type="presParOf" srcId="{47661DED-6441-4F79-8887-29EACCAD02F4}" destId="{C0CC203F-940D-4474-B0B6-3A80EF3EB873}" srcOrd="4" destOrd="0" presId="urn:microsoft.com/office/officeart/2005/8/layout/process4"/>
    <dgm:cxn modelId="{67CA873B-9EE2-41C6-9B12-F158D098077F}" type="presParOf" srcId="{C0CC203F-940D-4474-B0B6-3A80EF3EB873}" destId="{7F923B69-4DFF-4485-B5F6-539979413920}" srcOrd="0" destOrd="0" presId="urn:microsoft.com/office/officeart/2005/8/layout/process4"/>
    <dgm:cxn modelId="{B7377957-8862-4E7B-B7BF-A36425A461EC}" type="presParOf" srcId="{47661DED-6441-4F79-8887-29EACCAD02F4}" destId="{441AC19E-4857-4A4F-A0E7-5A210F3CCDA7}" srcOrd="5" destOrd="0" presId="urn:microsoft.com/office/officeart/2005/8/layout/process4"/>
    <dgm:cxn modelId="{F5C3DB7E-AC64-4369-98B1-6F9D1027F61E}" type="presParOf" srcId="{47661DED-6441-4F79-8887-29EACCAD02F4}" destId="{21FCE8F0-758F-4B6A-ADCC-29E25E10985C}" srcOrd="6" destOrd="0" presId="urn:microsoft.com/office/officeart/2005/8/layout/process4"/>
    <dgm:cxn modelId="{62534097-E9A8-4A41-B5FB-DBEA00379036}" type="presParOf" srcId="{21FCE8F0-758F-4B6A-ADCC-29E25E10985C}" destId="{3DE08691-81AE-4FCD-9060-C9705064B797}"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E68B4E-0674-4824-B1D9-FCE7254CA522}" type="doc">
      <dgm:prSet loTypeId="urn:microsoft.com/office/officeart/2005/8/layout/gear1" loCatId="cycle" qsTypeId="urn:microsoft.com/office/officeart/2005/8/quickstyle/simple1" qsCatId="simple" csTypeId="urn:microsoft.com/office/officeart/2005/8/colors/accent1_5" csCatId="accent1" phldr="1"/>
      <dgm:spPr/>
      <dgm:t>
        <a:bodyPr/>
        <a:lstStyle/>
        <a:p>
          <a:endParaRPr lang="pl-PL"/>
        </a:p>
      </dgm:t>
    </dgm:pt>
    <dgm:pt modelId="{94506F9E-0BB1-401A-8B1D-A69BE698AFD3}">
      <dgm:prSet custT="1">
        <dgm:style>
          <a:lnRef idx="2">
            <a:schemeClr val="accent2"/>
          </a:lnRef>
          <a:fillRef idx="1">
            <a:schemeClr val="lt1"/>
          </a:fillRef>
          <a:effectRef idx="0">
            <a:schemeClr val="accent2"/>
          </a:effectRef>
          <a:fontRef idx="minor">
            <a:schemeClr val="dk1"/>
          </a:fontRef>
        </dgm:style>
      </dgm:prSet>
      <dgm:spPr>
        <a:xfrm>
          <a:off x="3978240" y="2751365"/>
          <a:ext cx="3168584" cy="3168584"/>
        </a:xfrm>
      </dgm:spPr>
      <dgm:t>
        <a:bodyPr/>
        <a:lstStyle/>
        <a:p>
          <a:pPr algn="ctr" rtl="0"/>
          <a:r>
            <a:rPr lang="pl-PL" sz="4000" b="1" dirty="0">
              <a:solidFill>
                <a:schemeClr val="tx1"/>
              </a:solidFill>
              <a:latin typeface="Calibri" panose="020F0502020204030204" pitchFamily="34" charset="0"/>
              <a:ea typeface="+mn-ea"/>
              <a:cs typeface="+mn-cs"/>
            </a:rPr>
            <a:t>80%</a:t>
          </a:r>
          <a:r>
            <a:rPr lang="pl-PL" sz="4000" b="1" dirty="0">
              <a:latin typeface="Calibri" panose="020F0502020204030204" pitchFamily="34" charset="0"/>
              <a:ea typeface="+mn-ea"/>
              <a:cs typeface="+mn-cs"/>
            </a:rPr>
            <a:t>  </a:t>
          </a:r>
          <a:br>
            <a:rPr lang="pl-PL" sz="3200" b="1" dirty="0">
              <a:latin typeface="Calibri" panose="020F0502020204030204" pitchFamily="34" charset="0"/>
              <a:ea typeface="+mn-ea"/>
              <a:cs typeface="+mn-cs"/>
            </a:rPr>
          </a:br>
          <a:r>
            <a:rPr lang="pl-PL" sz="2000" b="1" dirty="0">
              <a:latin typeface="Calibri" panose="020F0502020204030204" pitchFamily="34" charset="0"/>
              <a:ea typeface="+mn-ea"/>
              <a:cs typeface="+mn-cs"/>
            </a:rPr>
            <a:t>podstawy wymiaru</a:t>
          </a:r>
          <a:endParaRPr lang="pl-PL" sz="3200" dirty="0">
            <a:latin typeface="Calibri" panose="020F0502020204030204" pitchFamily="34" charset="0"/>
            <a:ea typeface="+mn-ea"/>
            <a:cs typeface="+mn-cs"/>
          </a:endParaRPr>
        </a:p>
      </dgm:t>
    </dgm:pt>
    <dgm:pt modelId="{72292A75-0269-46FE-B587-38A2001544E9}" type="parTrans" cxnId="{1349A014-9E64-44B0-A52D-2D9732EACAB7}">
      <dgm:prSet/>
      <dgm:spPr/>
      <dgm:t>
        <a:bodyPr/>
        <a:lstStyle/>
        <a:p>
          <a:endParaRPr lang="pl-PL" sz="2400" dirty="0">
            <a:latin typeface="Calibri" panose="020F0502020204030204" pitchFamily="34" charset="0"/>
          </a:endParaRPr>
        </a:p>
      </dgm:t>
    </dgm:pt>
    <dgm:pt modelId="{7E6AAEA7-8A7A-498A-BAE3-A66A0109CE02}" type="sibTrans" cxnId="{1349A014-9E64-44B0-A52D-2D9732EACAB7}">
      <dgm:prSet/>
      <dgm:spPr>
        <a:xfrm>
          <a:off x="3752168" y="2263172"/>
          <a:ext cx="4055787" cy="4055787"/>
        </a:xfrm>
      </dgm:spPr>
      <dgm:t>
        <a:bodyPr/>
        <a:lstStyle/>
        <a:p>
          <a:endParaRPr lang="pl-PL" sz="1800" dirty="0">
            <a:solidFill>
              <a:schemeClr val="bg1"/>
            </a:solidFill>
            <a:latin typeface="Calibri" panose="020F0502020204030204" pitchFamily="34" charset="0"/>
          </a:endParaRPr>
        </a:p>
      </dgm:t>
    </dgm:pt>
    <dgm:pt modelId="{39362FBA-51EA-4E0D-BD50-7E455540971B}">
      <dgm:prSet custT="1">
        <dgm:style>
          <a:lnRef idx="2">
            <a:schemeClr val="accent2"/>
          </a:lnRef>
          <a:fillRef idx="1">
            <a:schemeClr val="lt1"/>
          </a:fillRef>
          <a:effectRef idx="0">
            <a:schemeClr val="accent2"/>
          </a:effectRef>
          <a:fontRef idx="minor">
            <a:schemeClr val="dk1"/>
          </a:fontRef>
        </dgm:style>
      </dgm:prSet>
      <dgm:spPr>
        <a:xfrm rot="20700000">
          <a:off x="3228547" y="136374"/>
          <a:ext cx="2651599" cy="2810336"/>
        </a:xfrm>
      </dgm:spPr>
      <dgm:t>
        <a:bodyPr/>
        <a:lstStyle/>
        <a:p>
          <a:pPr algn="ctr" rtl="0"/>
          <a:r>
            <a:rPr lang="pl-PL" sz="2800" b="1" dirty="0">
              <a:latin typeface="Calibri" panose="020F0502020204030204" pitchFamily="34" charset="0"/>
              <a:ea typeface="+mn-ea"/>
              <a:cs typeface="+mn-cs"/>
            </a:rPr>
            <a:t>100% </a:t>
          </a:r>
          <a:r>
            <a:rPr lang="pl-PL" sz="1400" b="1" dirty="0">
              <a:latin typeface="Calibri" panose="020F0502020204030204" pitchFamily="34" charset="0"/>
              <a:ea typeface="+mn-ea"/>
              <a:cs typeface="+mn-cs"/>
            </a:rPr>
            <a:t>podstawy wymiaru</a:t>
          </a:r>
          <a:endParaRPr lang="pl-PL" sz="1400" dirty="0">
            <a:latin typeface="Calibri" panose="020F0502020204030204" pitchFamily="34" charset="0"/>
            <a:ea typeface="+mn-ea"/>
            <a:cs typeface="+mn-cs"/>
          </a:endParaRPr>
        </a:p>
      </dgm:t>
    </dgm:pt>
    <dgm:pt modelId="{1DCEA2AE-695C-4AC8-90A9-683A0F725AE1}" type="parTrans" cxnId="{E455C0BB-2E9E-4BAA-A8D8-61EFA258831E}">
      <dgm:prSet/>
      <dgm:spPr/>
      <dgm:t>
        <a:bodyPr/>
        <a:lstStyle/>
        <a:p>
          <a:endParaRPr lang="pl-PL" sz="2400" dirty="0">
            <a:latin typeface="Calibri" panose="020F0502020204030204" pitchFamily="34" charset="0"/>
          </a:endParaRPr>
        </a:p>
      </dgm:t>
    </dgm:pt>
    <dgm:pt modelId="{D6D41EED-B729-4CA7-8C86-0D2CF4A8F581}" type="sibTrans" cxnId="{E455C0BB-2E9E-4BAA-A8D8-61EFA258831E}">
      <dgm:prSet/>
      <dgm:spPr>
        <a:xfrm>
          <a:off x="2903146" y="-88671"/>
          <a:ext cx="3177225" cy="3177225"/>
        </a:xfrm>
      </dgm:spPr>
      <dgm:t>
        <a:bodyPr/>
        <a:lstStyle/>
        <a:p>
          <a:endParaRPr lang="pl-PL" sz="2400" dirty="0">
            <a:latin typeface="Calibri" panose="020F0502020204030204" pitchFamily="34" charset="0"/>
          </a:endParaRPr>
        </a:p>
      </dgm:t>
    </dgm:pt>
    <dgm:pt modelId="{33695A4A-EB4A-4996-9CFF-967BE078E450}">
      <dgm:prSet custT="1">
        <dgm:style>
          <a:lnRef idx="2">
            <a:schemeClr val="accent1"/>
          </a:lnRef>
          <a:fillRef idx="1">
            <a:schemeClr val="lt1"/>
          </a:fillRef>
          <a:effectRef idx="0">
            <a:schemeClr val="accent1"/>
          </a:effectRef>
          <a:fontRef idx="minor">
            <a:schemeClr val="dk1"/>
          </a:fontRef>
        </dgm:style>
      </dgm:prSet>
      <dgm:spPr>
        <a:xfrm>
          <a:off x="2772390" y="4536505"/>
          <a:ext cx="2016371" cy="1209823"/>
        </a:xfrm>
        <a:ln/>
      </dgm:spPr>
      <dgm:t>
        <a:bodyPr anchor="ctr"/>
        <a:lstStyle/>
        <a:p>
          <a:pPr algn="ctr" rtl="0"/>
          <a:r>
            <a:rPr lang="pl-PL" sz="2400" b="1" dirty="0">
              <a:solidFill>
                <a:schemeClr val="tx1"/>
              </a:solidFill>
              <a:latin typeface="Calibri" panose="020F0502020204030204" pitchFamily="34" charset="0"/>
              <a:ea typeface="+mn-ea"/>
              <a:cs typeface="+mn-cs"/>
            </a:rPr>
            <a:t>w tym za cały okres pobytu   w szpitalu</a:t>
          </a:r>
          <a:endParaRPr lang="pl-PL" sz="2400" strike="sngStrike" dirty="0">
            <a:solidFill>
              <a:schemeClr val="tx1"/>
            </a:solidFill>
            <a:latin typeface="Calibri" panose="020F0502020204030204" pitchFamily="34" charset="0"/>
            <a:ea typeface="+mn-ea"/>
            <a:cs typeface="+mn-cs"/>
          </a:endParaRPr>
        </a:p>
      </dgm:t>
    </dgm:pt>
    <dgm:pt modelId="{6BFF36C8-9CA1-45EA-9499-87CEE8274EF8}" type="parTrans" cxnId="{D625D16F-CE8A-4D48-8AAA-F19429422DCB}">
      <dgm:prSet/>
      <dgm:spPr/>
      <dgm:t>
        <a:bodyPr/>
        <a:lstStyle/>
        <a:p>
          <a:endParaRPr lang="pl-PL" sz="2400" dirty="0">
            <a:latin typeface="Calibri" panose="020F0502020204030204" pitchFamily="34" charset="0"/>
          </a:endParaRPr>
        </a:p>
      </dgm:t>
    </dgm:pt>
    <dgm:pt modelId="{92D1F6E1-983E-4E03-B159-D38AEB761591}" type="sibTrans" cxnId="{D625D16F-CE8A-4D48-8AAA-F19429422DCB}">
      <dgm:prSet/>
      <dgm:spPr/>
      <dgm:t>
        <a:bodyPr/>
        <a:lstStyle/>
        <a:p>
          <a:endParaRPr lang="pl-PL" sz="2400" dirty="0">
            <a:latin typeface="Calibri" panose="020F0502020204030204" pitchFamily="34" charset="0"/>
          </a:endParaRPr>
        </a:p>
      </dgm:t>
    </dgm:pt>
    <dgm:pt modelId="{02FE26AF-A41C-42BD-A694-81B2D82A992A}">
      <dgm:prSet custT="1">
        <dgm:style>
          <a:lnRef idx="2">
            <a:schemeClr val="accent1"/>
          </a:lnRef>
          <a:fillRef idx="1">
            <a:schemeClr val="lt1"/>
          </a:fillRef>
          <a:effectRef idx="0">
            <a:schemeClr val="accent1"/>
          </a:effectRef>
          <a:fontRef idx="minor">
            <a:schemeClr val="dk1"/>
          </a:fontRef>
        </dgm:style>
      </dgm:prSet>
      <dgm:spPr>
        <a:xfrm>
          <a:off x="5544626" y="72007"/>
          <a:ext cx="2736155" cy="1209823"/>
        </a:xfrm>
      </dgm:spPr>
      <dgm:t>
        <a:bodyPr anchor="ctr"/>
        <a:lstStyle/>
        <a:p>
          <a:pPr algn="ctr" rtl="0"/>
          <a:r>
            <a:rPr lang="pl-PL" sz="1800" b="1" dirty="0">
              <a:latin typeface="Calibri" panose="020F0502020204030204" pitchFamily="34" charset="0"/>
              <a:ea typeface="+mn-ea"/>
              <a:cs typeface="+mn-cs"/>
            </a:rPr>
            <a:t>bez zmian                               (np. w okresie ciąży</a:t>
          </a:r>
          <a:r>
            <a:rPr lang="pl-PL" sz="2400" b="1" dirty="0">
              <a:latin typeface="Calibri" panose="020F0502020204030204" pitchFamily="34" charset="0"/>
              <a:ea typeface="+mn-ea"/>
              <a:cs typeface="+mn-cs"/>
            </a:rPr>
            <a:t>)</a:t>
          </a:r>
          <a:endParaRPr lang="pl-PL" sz="2400" strike="sngStrike" dirty="0">
            <a:latin typeface="Calibri" panose="020F0502020204030204" pitchFamily="34" charset="0"/>
            <a:ea typeface="+mn-ea"/>
            <a:cs typeface="+mn-cs"/>
          </a:endParaRPr>
        </a:p>
      </dgm:t>
    </dgm:pt>
    <dgm:pt modelId="{8E0F8532-2368-44B4-8C0A-C5CD6DABE9F5}" type="parTrans" cxnId="{BEB26E0A-81E9-46D3-AEF6-C957F03FA2D3}">
      <dgm:prSet/>
      <dgm:spPr/>
      <dgm:t>
        <a:bodyPr/>
        <a:lstStyle/>
        <a:p>
          <a:endParaRPr lang="pl-PL" sz="2400" dirty="0">
            <a:latin typeface="Calibri" panose="020F0502020204030204" pitchFamily="34" charset="0"/>
          </a:endParaRPr>
        </a:p>
      </dgm:t>
    </dgm:pt>
    <dgm:pt modelId="{41234377-B866-4292-915F-FE98F16B12AA}" type="sibTrans" cxnId="{BEB26E0A-81E9-46D3-AEF6-C957F03FA2D3}">
      <dgm:prSet/>
      <dgm:spPr/>
      <dgm:t>
        <a:bodyPr/>
        <a:lstStyle/>
        <a:p>
          <a:endParaRPr lang="pl-PL" sz="2400" dirty="0">
            <a:latin typeface="Calibri" panose="020F0502020204030204" pitchFamily="34" charset="0"/>
          </a:endParaRPr>
        </a:p>
      </dgm:t>
    </dgm:pt>
    <dgm:pt modelId="{CB07A9A7-E8F7-4A2C-AC64-DBC2EF3224E8}" type="pres">
      <dgm:prSet presAssocID="{D3E68B4E-0674-4824-B1D9-FCE7254CA522}" presName="composite" presStyleCnt="0">
        <dgm:presLayoutVars>
          <dgm:chMax val="3"/>
          <dgm:animLvl val="lvl"/>
          <dgm:resizeHandles val="exact"/>
        </dgm:presLayoutVars>
      </dgm:prSet>
      <dgm:spPr/>
    </dgm:pt>
    <dgm:pt modelId="{0905F975-211C-4DFF-B119-06C7E3D5B209}" type="pres">
      <dgm:prSet presAssocID="{94506F9E-0BB1-401A-8B1D-A69BE698AFD3}" presName="gear1" presStyleLbl="node1" presStyleIdx="0" presStyleCnt="2" custLinFactNeighborX="-22315" custLinFactNeighborY="-47820">
        <dgm:presLayoutVars>
          <dgm:chMax val="1"/>
          <dgm:bulletEnabled val="1"/>
        </dgm:presLayoutVars>
      </dgm:prSet>
      <dgm:spPr>
        <a:prstGeom prst="gear9">
          <a:avLst/>
        </a:prstGeom>
      </dgm:spPr>
    </dgm:pt>
    <dgm:pt modelId="{CFDD1277-531C-40EF-BA06-90C0E161ACA9}" type="pres">
      <dgm:prSet presAssocID="{94506F9E-0BB1-401A-8B1D-A69BE698AFD3}" presName="gear1srcNode" presStyleLbl="node1" presStyleIdx="0" presStyleCnt="2"/>
      <dgm:spPr/>
    </dgm:pt>
    <dgm:pt modelId="{E5AA3739-8002-479B-8964-8264B1FCA82D}" type="pres">
      <dgm:prSet presAssocID="{94506F9E-0BB1-401A-8B1D-A69BE698AFD3}" presName="gear1dstNode" presStyleLbl="node1" presStyleIdx="0" presStyleCnt="2"/>
      <dgm:spPr/>
    </dgm:pt>
    <dgm:pt modelId="{0D9D546F-B85F-4F98-8E00-510DDE124D6C}" type="pres">
      <dgm:prSet presAssocID="{94506F9E-0BB1-401A-8B1D-A69BE698AFD3}" presName="gear1ch" presStyleLbl="fgAcc1" presStyleIdx="0" presStyleCnt="2" custScaleX="121029" custScaleY="105073" custLinFactX="18828" custLinFactY="-42338" custLinFactNeighborX="100000" custLinFactNeighborY="-100000">
        <dgm:presLayoutVars>
          <dgm:chMax val="0"/>
          <dgm:bulletEnabled val="1"/>
        </dgm:presLayoutVars>
      </dgm:prSet>
      <dgm:spPr>
        <a:prstGeom prst="roundRect">
          <a:avLst>
            <a:gd name="adj" fmla="val 10000"/>
          </a:avLst>
        </a:prstGeom>
      </dgm:spPr>
    </dgm:pt>
    <dgm:pt modelId="{89FD33E4-B1F2-49C7-BFB3-9A7E8A7916C5}" type="pres">
      <dgm:prSet presAssocID="{39362FBA-51EA-4E0D-BD50-7E455540971B}" presName="gear2" presStyleLbl="node1" presStyleIdx="1" presStyleCnt="2">
        <dgm:presLayoutVars>
          <dgm:chMax val="1"/>
          <dgm:bulletEnabled val="1"/>
        </dgm:presLayoutVars>
      </dgm:prSet>
      <dgm:spPr/>
    </dgm:pt>
    <dgm:pt modelId="{4D18E5C8-A0CE-40AA-BAC1-B3A69542DBD6}" type="pres">
      <dgm:prSet presAssocID="{39362FBA-51EA-4E0D-BD50-7E455540971B}" presName="gear2srcNode" presStyleLbl="node1" presStyleIdx="1" presStyleCnt="2"/>
      <dgm:spPr/>
    </dgm:pt>
    <dgm:pt modelId="{03AD17E8-023B-4304-8E4D-4ABED17F3A2C}" type="pres">
      <dgm:prSet presAssocID="{39362FBA-51EA-4E0D-BD50-7E455540971B}" presName="gear2dstNode" presStyleLbl="node1" presStyleIdx="1" presStyleCnt="2"/>
      <dgm:spPr/>
    </dgm:pt>
    <dgm:pt modelId="{6D657C79-74FE-4291-938A-A7D97B980841}" type="pres">
      <dgm:prSet presAssocID="{39362FBA-51EA-4E0D-BD50-7E455540971B}" presName="gear2ch" presStyleLbl="fgAcc1" presStyleIdx="1" presStyleCnt="2" custScaleX="126904" custScaleY="88008" custLinFactY="69907" custLinFactNeighborX="-99465" custLinFactNeighborY="100000">
        <dgm:presLayoutVars>
          <dgm:chMax val="0"/>
          <dgm:bulletEnabled val="1"/>
        </dgm:presLayoutVars>
      </dgm:prSet>
      <dgm:spPr/>
    </dgm:pt>
    <dgm:pt modelId="{3803F7E4-0A33-4B59-BEFE-F825A1554DA5}" type="pres">
      <dgm:prSet presAssocID="{7E6AAEA7-8A7A-498A-BAE3-A66A0109CE02}" presName="connector1" presStyleLbl="sibTrans2D1" presStyleIdx="0" presStyleCnt="2" custAng="19648137" custScaleX="85410" custScaleY="87764" custLinFactNeighborX="-24323" custLinFactNeighborY="-40795"/>
      <dgm:spPr>
        <a:prstGeom prst="circularArrow">
          <a:avLst>
            <a:gd name="adj1" fmla="val 4687"/>
            <a:gd name="adj2" fmla="val 299029"/>
            <a:gd name="adj3" fmla="val 2544158"/>
            <a:gd name="adj4" fmla="val 15802240"/>
            <a:gd name="adj5" fmla="val 5469"/>
          </a:avLst>
        </a:prstGeom>
      </dgm:spPr>
    </dgm:pt>
    <dgm:pt modelId="{E0443A29-FA0F-4232-B6AC-ED2A12D65E6F}" type="pres">
      <dgm:prSet presAssocID="{D6D41EED-B729-4CA7-8C86-0D2CF4A8F581}" presName="connector2" presStyleLbl="sibTrans2D1" presStyleIdx="1" presStyleCnt="2"/>
      <dgm:spPr/>
    </dgm:pt>
  </dgm:ptLst>
  <dgm:cxnLst>
    <dgm:cxn modelId="{BEB26E0A-81E9-46D3-AEF6-C957F03FA2D3}" srcId="{39362FBA-51EA-4E0D-BD50-7E455540971B}" destId="{02FE26AF-A41C-42BD-A694-81B2D82A992A}" srcOrd="0" destOrd="0" parTransId="{8E0F8532-2368-44B4-8C0A-C5CD6DABE9F5}" sibTransId="{41234377-B866-4292-915F-FE98F16B12AA}"/>
    <dgm:cxn modelId="{1349A014-9E64-44B0-A52D-2D9732EACAB7}" srcId="{D3E68B4E-0674-4824-B1D9-FCE7254CA522}" destId="{94506F9E-0BB1-401A-8B1D-A69BE698AFD3}" srcOrd="0" destOrd="0" parTransId="{72292A75-0269-46FE-B587-38A2001544E9}" sibTransId="{7E6AAEA7-8A7A-498A-BAE3-A66A0109CE02}"/>
    <dgm:cxn modelId="{EECB2618-6C05-4B74-AF4C-509EE9823EBC}" type="presOf" srcId="{39362FBA-51EA-4E0D-BD50-7E455540971B}" destId="{03AD17E8-023B-4304-8E4D-4ABED17F3A2C}" srcOrd="2" destOrd="0" presId="urn:microsoft.com/office/officeart/2005/8/layout/gear1"/>
    <dgm:cxn modelId="{BD883926-08CB-42EC-AD2D-9DD930B42CE5}" type="presOf" srcId="{7E6AAEA7-8A7A-498A-BAE3-A66A0109CE02}" destId="{3803F7E4-0A33-4B59-BEFE-F825A1554DA5}" srcOrd="0" destOrd="0" presId="urn:microsoft.com/office/officeart/2005/8/layout/gear1"/>
    <dgm:cxn modelId="{B0402027-9B61-4EBC-9104-0D41042A2A3F}" type="presOf" srcId="{D3E68B4E-0674-4824-B1D9-FCE7254CA522}" destId="{CB07A9A7-E8F7-4A2C-AC64-DBC2EF3224E8}" srcOrd="0" destOrd="0" presId="urn:microsoft.com/office/officeart/2005/8/layout/gear1"/>
    <dgm:cxn modelId="{D625D16F-CE8A-4D48-8AAA-F19429422DCB}" srcId="{94506F9E-0BB1-401A-8B1D-A69BE698AFD3}" destId="{33695A4A-EB4A-4996-9CFF-967BE078E450}" srcOrd="0" destOrd="0" parTransId="{6BFF36C8-9CA1-45EA-9499-87CEE8274EF8}" sibTransId="{92D1F6E1-983E-4E03-B159-D38AEB761591}"/>
    <dgm:cxn modelId="{F85E5687-8B41-4B65-9D96-E34BC0B67536}" type="presOf" srcId="{94506F9E-0BB1-401A-8B1D-A69BE698AFD3}" destId="{0905F975-211C-4DFF-B119-06C7E3D5B209}" srcOrd="0" destOrd="0" presId="urn:microsoft.com/office/officeart/2005/8/layout/gear1"/>
    <dgm:cxn modelId="{5B749188-5803-4CAC-916D-0B3453BFBA69}" type="presOf" srcId="{39362FBA-51EA-4E0D-BD50-7E455540971B}" destId="{4D18E5C8-A0CE-40AA-BAC1-B3A69542DBD6}" srcOrd="1" destOrd="0" presId="urn:microsoft.com/office/officeart/2005/8/layout/gear1"/>
    <dgm:cxn modelId="{50F3538D-1E83-4996-8588-F43E44E31EB6}" type="presOf" srcId="{02FE26AF-A41C-42BD-A694-81B2D82A992A}" destId="{6D657C79-74FE-4291-938A-A7D97B980841}" srcOrd="0" destOrd="0" presId="urn:microsoft.com/office/officeart/2005/8/layout/gear1"/>
    <dgm:cxn modelId="{5ED419B8-C8A4-48FB-A7A3-EC07F32DF83A}" type="presOf" srcId="{94506F9E-0BB1-401A-8B1D-A69BE698AFD3}" destId="{E5AA3739-8002-479B-8964-8264B1FCA82D}" srcOrd="2" destOrd="0" presId="urn:microsoft.com/office/officeart/2005/8/layout/gear1"/>
    <dgm:cxn modelId="{01B0EEB9-C434-4C12-980D-D60BED1709B9}" type="presOf" srcId="{33695A4A-EB4A-4996-9CFF-967BE078E450}" destId="{0D9D546F-B85F-4F98-8E00-510DDE124D6C}" srcOrd="0" destOrd="0" presId="urn:microsoft.com/office/officeart/2005/8/layout/gear1"/>
    <dgm:cxn modelId="{E455C0BB-2E9E-4BAA-A8D8-61EFA258831E}" srcId="{D3E68B4E-0674-4824-B1D9-FCE7254CA522}" destId="{39362FBA-51EA-4E0D-BD50-7E455540971B}" srcOrd="1" destOrd="0" parTransId="{1DCEA2AE-695C-4AC8-90A9-683A0F725AE1}" sibTransId="{D6D41EED-B729-4CA7-8C86-0D2CF4A8F581}"/>
    <dgm:cxn modelId="{AB0263C4-42F4-4070-BA1A-45147A9024A4}" type="presOf" srcId="{94506F9E-0BB1-401A-8B1D-A69BE698AFD3}" destId="{CFDD1277-531C-40EF-BA06-90C0E161ACA9}" srcOrd="1" destOrd="0" presId="urn:microsoft.com/office/officeart/2005/8/layout/gear1"/>
    <dgm:cxn modelId="{3C0266E3-5EDF-47FF-970A-325A474EC554}" type="presOf" srcId="{D6D41EED-B729-4CA7-8C86-0D2CF4A8F581}" destId="{E0443A29-FA0F-4232-B6AC-ED2A12D65E6F}" srcOrd="0" destOrd="0" presId="urn:microsoft.com/office/officeart/2005/8/layout/gear1"/>
    <dgm:cxn modelId="{807D7BF8-FAEB-4F47-816B-24C9BC4061FC}" type="presOf" srcId="{39362FBA-51EA-4E0D-BD50-7E455540971B}" destId="{89FD33E4-B1F2-49C7-BFB3-9A7E8A7916C5}" srcOrd="0" destOrd="0" presId="urn:microsoft.com/office/officeart/2005/8/layout/gear1"/>
    <dgm:cxn modelId="{8B129BE6-D4E6-4931-B38F-4A1DE405E17B}" type="presParOf" srcId="{CB07A9A7-E8F7-4A2C-AC64-DBC2EF3224E8}" destId="{0905F975-211C-4DFF-B119-06C7E3D5B209}" srcOrd="0" destOrd="0" presId="urn:microsoft.com/office/officeart/2005/8/layout/gear1"/>
    <dgm:cxn modelId="{BE60333A-5814-4918-B898-B847F5435370}" type="presParOf" srcId="{CB07A9A7-E8F7-4A2C-AC64-DBC2EF3224E8}" destId="{CFDD1277-531C-40EF-BA06-90C0E161ACA9}" srcOrd="1" destOrd="0" presId="urn:microsoft.com/office/officeart/2005/8/layout/gear1"/>
    <dgm:cxn modelId="{DAD8E4F0-1F9D-4F3C-AFB9-030261A2435B}" type="presParOf" srcId="{CB07A9A7-E8F7-4A2C-AC64-DBC2EF3224E8}" destId="{E5AA3739-8002-479B-8964-8264B1FCA82D}" srcOrd="2" destOrd="0" presId="urn:microsoft.com/office/officeart/2005/8/layout/gear1"/>
    <dgm:cxn modelId="{89F427E0-F6A1-40D0-8798-06FA6AB39FCD}" type="presParOf" srcId="{CB07A9A7-E8F7-4A2C-AC64-DBC2EF3224E8}" destId="{0D9D546F-B85F-4F98-8E00-510DDE124D6C}" srcOrd="3" destOrd="0" presId="urn:microsoft.com/office/officeart/2005/8/layout/gear1"/>
    <dgm:cxn modelId="{2B289B89-EA3C-4CC8-AA0D-063A3FC1973B}" type="presParOf" srcId="{CB07A9A7-E8F7-4A2C-AC64-DBC2EF3224E8}" destId="{89FD33E4-B1F2-49C7-BFB3-9A7E8A7916C5}" srcOrd="4" destOrd="0" presId="urn:microsoft.com/office/officeart/2005/8/layout/gear1"/>
    <dgm:cxn modelId="{5FF13421-DA1D-4D18-ACD0-0893C6509B64}" type="presParOf" srcId="{CB07A9A7-E8F7-4A2C-AC64-DBC2EF3224E8}" destId="{4D18E5C8-A0CE-40AA-BAC1-B3A69542DBD6}" srcOrd="5" destOrd="0" presId="urn:microsoft.com/office/officeart/2005/8/layout/gear1"/>
    <dgm:cxn modelId="{09EC44E2-03CF-431B-BF23-AE4B60A517D3}" type="presParOf" srcId="{CB07A9A7-E8F7-4A2C-AC64-DBC2EF3224E8}" destId="{03AD17E8-023B-4304-8E4D-4ABED17F3A2C}" srcOrd="6" destOrd="0" presId="urn:microsoft.com/office/officeart/2005/8/layout/gear1"/>
    <dgm:cxn modelId="{FEFB7327-9DD0-412B-848E-C845B3E6D766}" type="presParOf" srcId="{CB07A9A7-E8F7-4A2C-AC64-DBC2EF3224E8}" destId="{6D657C79-74FE-4291-938A-A7D97B980841}" srcOrd="7" destOrd="0" presId="urn:microsoft.com/office/officeart/2005/8/layout/gear1"/>
    <dgm:cxn modelId="{A6A5D7C0-5A08-4ADD-B189-089B6C41AAF5}" type="presParOf" srcId="{CB07A9A7-E8F7-4A2C-AC64-DBC2EF3224E8}" destId="{3803F7E4-0A33-4B59-BEFE-F825A1554DA5}" srcOrd="8" destOrd="0" presId="urn:microsoft.com/office/officeart/2005/8/layout/gear1"/>
    <dgm:cxn modelId="{A2EE3472-9C20-486E-98A9-D4E9BD45010A}" type="presParOf" srcId="{CB07A9A7-E8F7-4A2C-AC64-DBC2EF3224E8}" destId="{E0443A29-FA0F-4232-B6AC-ED2A12D65E6F}" srcOrd="9"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EC800-92F1-4270-9820-EED006F8FC81}">
      <dsp:nvSpPr>
        <dsp:cNvPr id="0" name=""/>
        <dsp:cNvSpPr/>
      </dsp:nvSpPr>
      <dsp:spPr>
        <a:xfrm>
          <a:off x="0" y="24884"/>
          <a:ext cx="12601400" cy="1067040"/>
        </a:xfrm>
        <a:prstGeom prst="roundRect">
          <a:avLst/>
        </a:prstGeom>
        <a:solidFill>
          <a:schemeClr val="lt1"/>
        </a:solidFill>
        <a:ln w="10795" cap="flat" cmpd="sng" algn="ctr">
          <a:solidFill>
            <a:schemeClr val="accent1"/>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pl-PL" sz="3600" b="0" kern="1200" dirty="0">
              <a:latin typeface="Calibri" panose="020F0502020204030204" pitchFamily="34" charset="0"/>
              <a:ea typeface="+mn-ea"/>
              <a:cs typeface="+mn-cs"/>
            </a:rPr>
            <a:t>Prawo do zasiłków pomimo opóźnienia w opłaceniu składki</a:t>
          </a:r>
        </a:p>
      </dsp:txBody>
      <dsp:txXfrm>
        <a:off x="52089" y="76973"/>
        <a:ext cx="12497222" cy="962862"/>
      </dsp:txXfrm>
    </dsp:sp>
    <dsp:sp modelId="{80B7AFB9-A00C-4F04-8D5F-31E62D67E6E6}">
      <dsp:nvSpPr>
        <dsp:cNvPr id="0" name=""/>
        <dsp:cNvSpPr/>
      </dsp:nvSpPr>
      <dsp:spPr>
        <a:xfrm>
          <a:off x="0" y="1256084"/>
          <a:ext cx="12601400" cy="1067040"/>
        </a:xfrm>
        <a:prstGeom prst="roundRect">
          <a:avLst/>
        </a:prstGeom>
        <a:solidFill>
          <a:schemeClr val="lt1"/>
        </a:solidFill>
        <a:ln w="10795" cap="flat" cmpd="sng" algn="ctr">
          <a:solidFill>
            <a:schemeClr val="accent1"/>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pl-PL" sz="3600" b="0" kern="1200">
              <a:latin typeface="Calibri" panose="020F0502020204030204" pitchFamily="34" charset="0"/>
              <a:ea typeface="+mn-ea"/>
              <a:cs typeface="+mn-cs"/>
            </a:rPr>
            <a:t>Uproszczenie zasad ustalania okresu zasiłkowego</a:t>
          </a:r>
          <a:endParaRPr lang="pl-PL" sz="3600" b="0" kern="1200" dirty="0">
            <a:latin typeface="Calibri" panose="020F0502020204030204" pitchFamily="34" charset="0"/>
            <a:ea typeface="+mn-ea"/>
            <a:cs typeface="+mn-cs"/>
          </a:endParaRPr>
        </a:p>
      </dsp:txBody>
      <dsp:txXfrm>
        <a:off x="52089" y="1308173"/>
        <a:ext cx="12497222" cy="962862"/>
      </dsp:txXfrm>
    </dsp:sp>
    <dsp:sp modelId="{38F31614-5943-4BA9-BA55-5EC75CAC3726}">
      <dsp:nvSpPr>
        <dsp:cNvPr id="0" name=""/>
        <dsp:cNvSpPr/>
      </dsp:nvSpPr>
      <dsp:spPr>
        <a:xfrm>
          <a:off x="0" y="2487284"/>
          <a:ext cx="12601400" cy="1067040"/>
        </a:xfrm>
        <a:prstGeom prst="roundRect">
          <a:avLst/>
        </a:prstGeom>
        <a:solidFill>
          <a:schemeClr val="lt1"/>
        </a:solidFill>
        <a:ln w="10795" cap="flat" cmpd="sng" algn="ctr">
          <a:solidFill>
            <a:schemeClr val="accent1"/>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pl-PL" sz="3600" b="0" kern="1200">
              <a:latin typeface="Calibri" panose="020F0502020204030204" pitchFamily="34" charset="0"/>
              <a:ea typeface="+mn-ea"/>
              <a:cs typeface="+mn-cs"/>
            </a:rPr>
            <a:t>Ponowne ustalenie podstawy wymiaru zasiłków</a:t>
          </a:r>
          <a:endParaRPr lang="pl-PL" sz="3600" b="0" kern="1200" dirty="0">
            <a:latin typeface="Calibri" panose="020F0502020204030204" pitchFamily="34" charset="0"/>
            <a:ea typeface="+mn-ea"/>
            <a:cs typeface="+mn-cs"/>
          </a:endParaRPr>
        </a:p>
      </dsp:txBody>
      <dsp:txXfrm>
        <a:off x="52089" y="2539373"/>
        <a:ext cx="12497222" cy="962862"/>
      </dsp:txXfrm>
    </dsp:sp>
    <dsp:sp modelId="{11533942-A040-4AC2-A27E-B314EFB34F6E}">
      <dsp:nvSpPr>
        <dsp:cNvPr id="0" name=""/>
        <dsp:cNvSpPr/>
      </dsp:nvSpPr>
      <dsp:spPr>
        <a:xfrm>
          <a:off x="0" y="3718484"/>
          <a:ext cx="12601400" cy="1067040"/>
        </a:xfrm>
        <a:prstGeom prst="roundRect">
          <a:avLst/>
        </a:prstGeom>
        <a:solidFill>
          <a:schemeClr val="lt1"/>
        </a:solidFill>
        <a:ln w="10795" cap="flat" cmpd="sng" algn="ctr">
          <a:solidFill>
            <a:schemeClr val="accent1"/>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pl-PL" sz="3600" b="0" kern="1200">
              <a:latin typeface="Calibri" panose="020F0502020204030204" pitchFamily="34" charset="0"/>
              <a:ea typeface="+mn-ea"/>
              <a:cs typeface="+mn-cs"/>
            </a:rPr>
            <a:t>Wyższy zasiłek chorobowy za okres pobytu w szpitalu</a:t>
          </a:r>
          <a:endParaRPr lang="pl-PL" sz="3600" b="0" kern="1200" dirty="0">
            <a:latin typeface="Calibri" panose="020F0502020204030204" pitchFamily="34" charset="0"/>
            <a:ea typeface="+mn-ea"/>
            <a:cs typeface="+mn-cs"/>
          </a:endParaRPr>
        </a:p>
      </dsp:txBody>
      <dsp:txXfrm>
        <a:off x="52089" y="3770573"/>
        <a:ext cx="12497222" cy="962862"/>
      </dsp:txXfrm>
    </dsp:sp>
    <dsp:sp modelId="{E6D6ADFF-201A-4CB3-99A8-A5FAEA4DEC0D}">
      <dsp:nvSpPr>
        <dsp:cNvPr id="0" name=""/>
        <dsp:cNvSpPr/>
      </dsp:nvSpPr>
      <dsp:spPr>
        <a:xfrm>
          <a:off x="0" y="4949684"/>
          <a:ext cx="12601400" cy="1067040"/>
        </a:xfrm>
        <a:prstGeom prst="roundRect">
          <a:avLst/>
        </a:prstGeom>
        <a:solidFill>
          <a:schemeClr val="lt1"/>
        </a:solidFill>
        <a:ln w="10795" cap="flat" cmpd="sng" algn="ctr">
          <a:solidFill>
            <a:schemeClr val="accent1"/>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pl-PL" sz="3600" b="0" kern="1200" dirty="0">
              <a:latin typeface="Calibri" panose="020F0502020204030204" pitchFamily="34" charset="0"/>
              <a:ea typeface="+mn-ea"/>
              <a:cs typeface="+mn-cs"/>
            </a:rPr>
            <a:t>Krótszy okres zasiłku chorobowego po ustaniu ubezpieczenia</a:t>
          </a:r>
        </a:p>
      </dsp:txBody>
      <dsp:txXfrm>
        <a:off x="52089" y="5001773"/>
        <a:ext cx="12497222" cy="962862"/>
      </dsp:txXfrm>
    </dsp:sp>
    <dsp:sp modelId="{091BA799-3BD8-4F02-AD71-9301F2ED42F6}">
      <dsp:nvSpPr>
        <dsp:cNvPr id="0" name=""/>
        <dsp:cNvSpPr/>
      </dsp:nvSpPr>
      <dsp:spPr>
        <a:xfrm>
          <a:off x="0" y="6180884"/>
          <a:ext cx="12601400" cy="1067040"/>
        </a:xfrm>
        <a:prstGeom prst="roundRect">
          <a:avLst/>
        </a:prstGeom>
        <a:solidFill>
          <a:schemeClr val="lt1"/>
        </a:solidFill>
        <a:ln w="10795" cap="flat" cmpd="sng" algn="ctr">
          <a:solidFill>
            <a:schemeClr val="accent1"/>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pl-PL" sz="3600" b="0" kern="1200">
              <a:latin typeface="Calibri" panose="020F0502020204030204" pitchFamily="34" charset="0"/>
              <a:ea typeface="+mn-ea"/>
              <a:cs typeface="+mn-cs"/>
            </a:rPr>
            <a:t>Obowiązek udzielenia informacji ZUS</a:t>
          </a:r>
          <a:endParaRPr lang="pl-PL" sz="3600" b="0" kern="1200" dirty="0">
            <a:latin typeface="Calibri" panose="020F0502020204030204" pitchFamily="34" charset="0"/>
            <a:ea typeface="+mn-ea"/>
            <a:cs typeface="+mn-cs"/>
          </a:endParaRPr>
        </a:p>
      </dsp:txBody>
      <dsp:txXfrm>
        <a:off x="52089" y="6232973"/>
        <a:ext cx="12497222" cy="9628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8CFA6D-38F7-4C33-B115-157AE8B610E0}">
      <dsp:nvSpPr>
        <dsp:cNvPr id="0" name=""/>
        <dsp:cNvSpPr/>
      </dsp:nvSpPr>
      <dsp:spPr>
        <a:xfrm>
          <a:off x="0" y="6195006"/>
          <a:ext cx="12241360" cy="1581857"/>
        </a:xfrm>
        <a:prstGeom prst="rect">
          <a:avLst/>
        </a:prstGeom>
        <a:solidFill>
          <a:schemeClr val="lt1"/>
        </a:solidFill>
        <a:ln w="1079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99136" tIns="199136" rIns="199136" bIns="199136" numCol="1" spcCol="1270" anchor="ctr" anchorCtr="0">
          <a:noAutofit/>
        </a:bodyPr>
        <a:lstStyle/>
        <a:p>
          <a:pPr marL="0" lvl="0" indent="0" algn="ctr" defTabSz="1244600" rtl="0">
            <a:lnSpc>
              <a:spcPct val="90000"/>
            </a:lnSpc>
            <a:spcBef>
              <a:spcPct val="0"/>
            </a:spcBef>
            <a:spcAft>
              <a:spcPct val="35000"/>
            </a:spcAft>
            <a:buNone/>
          </a:pPr>
          <a:r>
            <a:rPr lang="pl-PL" sz="2800" b="1" kern="1200" dirty="0">
              <a:solidFill>
                <a:schemeClr val="tx1"/>
              </a:solidFill>
            </a:rPr>
            <a:t>Wyjątek! </a:t>
          </a:r>
          <a:r>
            <a:rPr lang="pl-PL" sz="2800" b="0" kern="1200" dirty="0">
              <a:solidFill>
                <a:schemeClr val="tx1"/>
              </a:solidFill>
            </a:rPr>
            <a:t>Jeżeli niezdolność do pracy po przerwie trwającej do 60 dni występuje </a:t>
          </a:r>
          <a:br>
            <a:rPr lang="pl-PL" sz="2800" b="0" kern="1200" dirty="0">
              <a:solidFill>
                <a:schemeClr val="tx1"/>
              </a:solidFill>
            </a:rPr>
          </a:br>
          <a:r>
            <a:rPr lang="pl-PL" sz="2800" b="0" kern="1200" dirty="0">
              <a:solidFill>
                <a:schemeClr val="tx1"/>
              </a:solidFill>
            </a:rPr>
            <a:t>w trakcie ciąży do okresu zasiłkowego nie będą wliczane okresy niezdolności </a:t>
          </a:r>
          <a:br>
            <a:rPr lang="pl-PL" sz="2800" b="0" kern="1200" dirty="0">
              <a:solidFill>
                <a:schemeClr val="tx1"/>
              </a:solidFill>
            </a:rPr>
          </a:br>
          <a:r>
            <a:rPr lang="pl-PL" sz="2800" b="0" kern="1200" dirty="0">
              <a:solidFill>
                <a:schemeClr val="tx1"/>
              </a:solidFill>
            </a:rPr>
            <a:t>do pracy sprzed przerwy.</a:t>
          </a:r>
          <a:endParaRPr lang="pl-PL" sz="2800" b="0" kern="1200" dirty="0">
            <a:solidFill>
              <a:schemeClr val="tx1"/>
            </a:solidFill>
            <a:latin typeface="+mn-lt"/>
            <a:ea typeface="+mn-ea"/>
            <a:cs typeface="+mn-cs"/>
          </a:endParaRPr>
        </a:p>
      </dsp:txBody>
      <dsp:txXfrm>
        <a:off x="0" y="6195006"/>
        <a:ext cx="12241360" cy="1581857"/>
      </dsp:txXfrm>
    </dsp:sp>
    <dsp:sp modelId="{AB2DE9CD-A245-4CA0-B396-A4682B10F3A3}">
      <dsp:nvSpPr>
        <dsp:cNvPr id="0" name=""/>
        <dsp:cNvSpPr/>
      </dsp:nvSpPr>
      <dsp:spPr>
        <a:xfrm rot="10800000">
          <a:off x="0" y="4023145"/>
          <a:ext cx="12241360" cy="2192340"/>
        </a:xfrm>
        <a:prstGeom prst="upArrowCallout">
          <a:avLst/>
        </a:prstGeom>
        <a:solidFill>
          <a:schemeClr val="lt1"/>
        </a:solidFill>
        <a:ln w="1079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99136" tIns="199136" rIns="199136" bIns="199136" numCol="1" spcCol="1270" anchor="ctr" anchorCtr="0">
          <a:noAutofit/>
        </a:bodyPr>
        <a:lstStyle/>
        <a:p>
          <a:pPr marL="0" lvl="0" indent="0" algn="ctr" defTabSz="1244600" rtl="0">
            <a:lnSpc>
              <a:spcPct val="90000"/>
            </a:lnSpc>
            <a:spcBef>
              <a:spcPct val="0"/>
            </a:spcBef>
            <a:spcAft>
              <a:spcPct val="35000"/>
            </a:spcAft>
            <a:buNone/>
          </a:pPr>
          <a:r>
            <a:rPr lang="pl-PL" sz="2800" b="0" kern="1200" dirty="0">
              <a:solidFill>
                <a:schemeClr val="tx1"/>
              </a:solidFill>
            </a:rPr>
            <a:t>Przyczyna niezdolności do pracy przed i po przerwie </a:t>
          </a:r>
          <a:r>
            <a:rPr lang="pl-PL" sz="2800" b="1" kern="1200" dirty="0">
              <a:solidFill>
                <a:schemeClr val="tx1"/>
              </a:solidFill>
            </a:rPr>
            <a:t>do 60 dni </a:t>
          </a:r>
          <a:r>
            <a:rPr lang="pl-PL" sz="2800" b="0" kern="1200" dirty="0">
              <a:solidFill>
                <a:schemeClr val="tx1"/>
              </a:solidFill>
            </a:rPr>
            <a:t>nie będzie miała znaczenia - okresy niezdolności do pracy będą zliczane do jednego okresu zasiłkowego. </a:t>
          </a:r>
          <a:endParaRPr lang="pl-PL" sz="2800" b="0" kern="1200" dirty="0">
            <a:solidFill>
              <a:schemeClr val="tx1"/>
            </a:solidFill>
            <a:latin typeface="+mn-lt"/>
            <a:ea typeface="+mn-ea"/>
            <a:cs typeface="+mn-cs"/>
          </a:endParaRPr>
        </a:p>
      </dsp:txBody>
      <dsp:txXfrm rot="10800000">
        <a:off x="0" y="4023145"/>
        <a:ext cx="12241360" cy="1424517"/>
      </dsp:txXfrm>
    </dsp:sp>
    <dsp:sp modelId="{7F923B69-4DFF-4485-B5F6-539979413920}">
      <dsp:nvSpPr>
        <dsp:cNvPr id="0" name=""/>
        <dsp:cNvSpPr/>
      </dsp:nvSpPr>
      <dsp:spPr>
        <a:xfrm rot="10800000">
          <a:off x="0" y="2090768"/>
          <a:ext cx="12241360" cy="1952967"/>
        </a:xfrm>
        <a:prstGeom prst="upArrowCallout">
          <a:avLst/>
        </a:prstGeom>
        <a:solidFill>
          <a:schemeClr val="lt1"/>
        </a:solidFill>
        <a:ln w="1079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99136" tIns="199136" rIns="199136" bIns="199136" numCol="1" spcCol="1270" anchor="ctr" anchorCtr="0">
          <a:noAutofit/>
        </a:bodyPr>
        <a:lstStyle/>
        <a:p>
          <a:pPr marL="0" lvl="0" indent="0" algn="ctr" defTabSz="1244600" rtl="0">
            <a:lnSpc>
              <a:spcPct val="90000"/>
            </a:lnSpc>
            <a:spcBef>
              <a:spcPct val="0"/>
            </a:spcBef>
            <a:spcAft>
              <a:spcPct val="35000"/>
            </a:spcAft>
            <a:buNone/>
          </a:pPr>
          <a:r>
            <a:rPr lang="pl-PL" sz="2800" b="0" kern="1200" dirty="0">
              <a:solidFill>
                <a:schemeClr val="tx1"/>
              </a:solidFill>
              <a:latin typeface="+mn-lt"/>
              <a:ea typeface="+mn-ea"/>
              <a:cs typeface="+mn-cs"/>
            </a:rPr>
            <a:t>Od 1 stycznia 2022 r. powstanie prawa do nowego okresu zasiłkowego będzie wymagało przerwy w niezdolności do pracy wynoszącej ponad 60 dni.</a:t>
          </a:r>
        </a:p>
      </dsp:txBody>
      <dsp:txXfrm rot="10800000">
        <a:off x="0" y="2090768"/>
        <a:ext cx="12241360" cy="1268979"/>
      </dsp:txXfrm>
    </dsp:sp>
    <dsp:sp modelId="{3DE08691-81AE-4FCD-9060-C9705064B797}">
      <dsp:nvSpPr>
        <dsp:cNvPr id="0" name=""/>
        <dsp:cNvSpPr/>
      </dsp:nvSpPr>
      <dsp:spPr>
        <a:xfrm rot="10800000">
          <a:off x="0" y="0"/>
          <a:ext cx="12241360" cy="2111247"/>
        </a:xfrm>
        <a:prstGeom prst="upArrowCallout">
          <a:avLst/>
        </a:prstGeom>
        <a:solidFill>
          <a:schemeClr val="lt1"/>
        </a:solidFill>
        <a:ln w="1079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99136" tIns="199136" rIns="199136" bIns="199136" numCol="1" spcCol="1270" anchor="ctr" anchorCtr="0">
          <a:noAutofit/>
        </a:bodyPr>
        <a:lstStyle/>
        <a:p>
          <a:pPr marL="0" lvl="0" indent="0" algn="ctr" defTabSz="1244600" rtl="0">
            <a:lnSpc>
              <a:spcPct val="90000"/>
            </a:lnSpc>
            <a:spcBef>
              <a:spcPct val="0"/>
            </a:spcBef>
            <a:spcAft>
              <a:spcPct val="35000"/>
            </a:spcAft>
            <a:buNone/>
          </a:pPr>
          <a:r>
            <a:rPr lang="pl-PL" sz="2800" b="0" kern="1200" dirty="0">
              <a:solidFill>
                <a:schemeClr val="tx1"/>
              </a:solidFill>
              <a:latin typeface="+mn-lt"/>
              <a:ea typeface="+mn-ea"/>
              <a:cs typeface="+mn-cs"/>
            </a:rPr>
            <a:t>Zasiłek chorobowy przysługuje przez okres trwania niezdolności                                   do pracy nie dłużej jednak niż przez 182 dni/270 dni*</a:t>
          </a:r>
        </a:p>
      </dsp:txBody>
      <dsp:txXfrm rot="10800000">
        <a:off x="0" y="0"/>
        <a:ext cx="12241360" cy="13718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05F975-211C-4DFF-B119-06C7E3D5B209}">
      <dsp:nvSpPr>
        <dsp:cNvPr id="0" name=""/>
        <dsp:cNvSpPr/>
      </dsp:nvSpPr>
      <dsp:spPr>
        <a:xfrm>
          <a:off x="3600397" y="492153"/>
          <a:ext cx="3209950" cy="3209950"/>
        </a:xfrm>
        <a:prstGeom prst="gear9">
          <a:avLst/>
        </a:prstGeom>
        <a:solidFill>
          <a:schemeClr val="lt1"/>
        </a:solidFill>
        <a:ln w="10795"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50800" tIns="50800" rIns="50800" bIns="50800" numCol="1" spcCol="1270" anchor="ctr" anchorCtr="0">
          <a:noAutofit/>
        </a:bodyPr>
        <a:lstStyle/>
        <a:p>
          <a:pPr marL="0" lvl="0" indent="0" algn="ctr" defTabSz="1778000" rtl="0">
            <a:lnSpc>
              <a:spcPct val="90000"/>
            </a:lnSpc>
            <a:spcBef>
              <a:spcPct val="0"/>
            </a:spcBef>
            <a:spcAft>
              <a:spcPct val="35000"/>
            </a:spcAft>
            <a:buNone/>
          </a:pPr>
          <a:r>
            <a:rPr lang="pl-PL" sz="4000" b="1" kern="1200" dirty="0">
              <a:solidFill>
                <a:schemeClr val="tx1"/>
              </a:solidFill>
              <a:latin typeface="Calibri" panose="020F0502020204030204" pitchFamily="34" charset="0"/>
              <a:ea typeface="+mn-ea"/>
              <a:cs typeface="+mn-cs"/>
            </a:rPr>
            <a:t>80%</a:t>
          </a:r>
          <a:r>
            <a:rPr lang="pl-PL" sz="4000" b="1" kern="1200" dirty="0">
              <a:latin typeface="Calibri" panose="020F0502020204030204" pitchFamily="34" charset="0"/>
              <a:ea typeface="+mn-ea"/>
              <a:cs typeface="+mn-cs"/>
            </a:rPr>
            <a:t>  </a:t>
          </a:r>
          <a:br>
            <a:rPr lang="pl-PL" sz="3200" b="1" kern="1200" dirty="0">
              <a:latin typeface="Calibri" panose="020F0502020204030204" pitchFamily="34" charset="0"/>
              <a:ea typeface="+mn-ea"/>
              <a:cs typeface="+mn-cs"/>
            </a:rPr>
          </a:br>
          <a:r>
            <a:rPr lang="pl-PL" sz="2000" b="1" kern="1200" dirty="0">
              <a:latin typeface="Calibri" panose="020F0502020204030204" pitchFamily="34" charset="0"/>
              <a:ea typeface="+mn-ea"/>
              <a:cs typeface="+mn-cs"/>
            </a:rPr>
            <a:t>podstawy wymiaru</a:t>
          </a:r>
          <a:endParaRPr lang="pl-PL" sz="3200" kern="1200" dirty="0">
            <a:latin typeface="Calibri" panose="020F0502020204030204" pitchFamily="34" charset="0"/>
            <a:ea typeface="+mn-ea"/>
            <a:cs typeface="+mn-cs"/>
          </a:endParaRPr>
        </a:p>
      </dsp:txBody>
      <dsp:txXfrm>
        <a:off x="4245740" y="1244068"/>
        <a:ext cx="1919264" cy="1649981"/>
      </dsp:txXfrm>
    </dsp:sp>
    <dsp:sp modelId="{0D9D546F-B85F-4F98-8E00-510DDE124D6C}">
      <dsp:nvSpPr>
        <dsp:cNvPr id="0" name=""/>
        <dsp:cNvSpPr/>
      </dsp:nvSpPr>
      <dsp:spPr>
        <a:xfrm>
          <a:off x="6120674" y="2235877"/>
          <a:ext cx="2472254" cy="1287793"/>
        </a:xfrm>
        <a:prstGeom prst="roundRect">
          <a:avLst>
            <a:gd name="adj" fmla="val 10000"/>
          </a:avLst>
        </a:prstGeom>
        <a:solidFill>
          <a:schemeClr val="lt1"/>
        </a:solidFill>
        <a:ln w="1079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91440" tIns="91440" rIns="91440" bIns="91440" numCol="1" spcCol="1270" anchor="ctr" anchorCtr="0">
          <a:noAutofit/>
        </a:bodyPr>
        <a:lstStyle/>
        <a:p>
          <a:pPr marL="228600" lvl="1" indent="-228600" algn="ctr" defTabSz="1066800" rtl="0">
            <a:lnSpc>
              <a:spcPct val="90000"/>
            </a:lnSpc>
            <a:spcBef>
              <a:spcPct val="0"/>
            </a:spcBef>
            <a:spcAft>
              <a:spcPct val="15000"/>
            </a:spcAft>
            <a:buChar char="•"/>
          </a:pPr>
          <a:r>
            <a:rPr lang="pl-PL" sz="2400" b="1" kern="1200" dirty="0">
              <a:solidFill>
                <a:schemeClr val="tx1"/>
              </a:solidFill>
              <a:latin typeface="Calibri" panose="020F0502020204030204" pitchFamily="34" charset="0"/>
              <a:ea typeface="+mn-ea"/>
              <a:cs typeface="+mn-cs"/>
            </a:rPr>
            <a:t>w tym za cały okres pobytu   w szpitalu</a:t>
          </a:r>
          <a:endParaRPr lang="pl-PL" sz="2400" strike="sngStrike" kern="1200" dirty="0">
            <a:solidFill>
              <a:schemeClr val="tx1"/>
            </a:solidFill>
            <a:latin typeface="Calibri" panose="020F0502020204030204" pitchFamily="34" charset="0"/>
            <a:ea typeface="+mn-ea"/>
            <a:cs typeface="+mn-cs"/>
          </a:endParaRPr>
        </a:p>
      </dsp:txBody>
      <dsp:txXfrm>
        <a:off x="6158392" y="2273595"/>
        <a:ext cx="2396818" cy="1212357"/>
      </dsp:txXfrm>
    </dsp:sp>
    <dsp:sp modelId="{89FD33E4-B1F2-49C7-BFB3-9A7E8A7916C5}">
      <dsp:nvSpPr>
        <dsp:cNvPr id="0" name=""/>
        <dsp:cNvSpPr/>
      </dsp:nvSpPr>
      <dsp:spPr>
        <a:xfrm>
          <a:off x="2449090" y="1268436"/>
          <a:ext cx="2334509" cy="2334509"/>
        </a:xfrm>
        <a:prstGeom prst="gear6">
          <a:avLst/>
        </a:prstGeom>
        <a:solidFill>
          <a:schemeClr val="lt1"/>
        </a:solidFill>
        <a:ln w="10795"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35560" tIns="35560" rIns="35560" bIns="35560" numCol="1" spcCol="1270" anchor="ctr" anchorCtr="0">
          <a:noAutofit/>
        </a:bodyPr>
        <a:lstStyle/>
        <a:p>
          <a:pPr marL="0" lvl="0" indent="0" algn="ctr" defTabSz="1244600" rtl="0">
            <a:lnSpc>
              <a:spcPct val="90000"/>
            </a:lnSpc>
            <a:spcBef>
              <a:spcPct val="0"/>
            </a:spcBef>
            <a:spcAft>
              <a:spcPct val="35000"/>
            </a:spcAft>
            <a:buNone/>
          </a:pPr>
          <a:r>
            <a:rPr lang="pl-PL" sz="2800" b="1" kern="1200" dirty="0">
              <a:latin typeface="Calibri" panose="020F0502020204030204" pitchFamily="34" charset="0"/>
              <a:ea typeface="+mn-ea"/>
              <a:cs typeface="+mn-cs"/>
            </a:rPr>
            <a:t>100% </a:t>
          </a:r>
          <a:r>
            <a:rPr lang="pl-PL" sz="1400" b="1" kern="1200" dirty="0">
              <a:latin typeface="Calibri" panose="020F0502020204030204" pitchFamily="34" charset="0"/>
              <a:ea typeface="+mn-ea"/>
              <a:cs typeface="+mn-cs"/>
            </a:rPr>
            <a:t>podstawy wymiaru</a:t>
          </a:r>
          <a:endParaRPr lang="pl-PL" sz="1400" kern="1200" dirty="0">
            <a:latin typeface="Calibri" panose="020F0502020204030204" pitchFamily="34" charset="0"/>
            <a:ea typeface="+mn-ea"/>
            <a:cs typeface="+mn-cs"/>
          </a:endParaRPr>
        </a:p>
      </dsp:txBody>
      <dsp:txXfrm>
        <a:off x="3036810" y="1859708"/>
        <a:ext cx="1159069" cy="1151965"/>
      </dsp:txXfrm>
    </dsp:sp>
    <dsp:sp modelId="{6D657C79-74FE-4291-938A-A7D97B980841}">
      <dsp:nvSpPr>
        <dsp:cNvPr id="0" name=""/>
        <dsp:cNvSpPr/>
      </dsp:nvSpPr>
      <dsp:spPr>
        <a:xfrm>
          <a:off x="1368157" y="2957432"/>
          <a:ext cx="2592262" cy="1078641"/>
        </a:xfrm>
        <a:prstGeom prst="roundRect">
          <a:avLst>
            <a:gd name="adj" fmla="val 10000"/>
          </a:avLst>
        </a:prstGeom>
        <a:solidFill>
          <a:schemeClr val="lt1"/>
        </a:solidFill>
        <a:ln w="1079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171450" lvl="1" indent="-171450" algn="ctr" defTabSz="800100" rtl="0">
            <a:lnSpc>
              <a:spcPct val="90000"/>
            </a:lnSpc>
            <a:spcBef>
              <a:spcPct val="0"/>
            </a:spcBef>
            <a:spcAft>
              <a:spcPct val="15000"/>
            </a:spcAft>
            <a:buChar char="•"/>
          </a:pPr>
          <a:r>
            <a:rPr lang="pl-PL" sz="1800" b="1" kern="1200" dirty="0">
              <a:latin typeface="Calibri" panose="020F0502020204030204" pitchFamily="34" charset="0"/>
              <a:ea typeface="+mn-ea"/>
              <a:cs typeface="+mn-cs"/>
            </a:rPr>
            <a:t>bez zmian                               (np. w okresie ciąży</a:t>
          </a:r>
          <a:r>
            <a:rPr lang="pl-PL" sz="2400" b="1" kern="1200" dirty="0">
              <a:latin typeface="Calibri" panose="020F0502020204030204" pitchFamily="34" charset="0"/>
              <a:ea typeface="+mn-ea"/>
              <a:cs typeface="+mn-cs"/>
            </a:rPr>
            <a:t>)</a:t>
          </a:r>
          <a:endParaRPr lang="pl-PL" sz="2400" strike="sngStrike" kern="1200" dirty="0">
            <a:latin typeface="Calibri" panose="020F0502020204030204" pitchFamily="34" charset="0"/>
            <a:ea typeface="+mn-ea"/>
            <a:cs typeface="+mn-cs"/>
          </a:endParaRPr>
        </a:p>
      </dsp:txBody>
      <dsp:txXfrm>
        <a:off x="1399749" y="2989024"/>
        <a:ext cx="2529078" cy="1015457"/>
      </dsp:txXfrm>
    </dsp:sp>
    <dsp:sp modelId="{3803F7E4-0A33-4B59-BEFE-F825A1554DA5}">
      <dsp:nvSpPr>
        <dsp:cNvPr id="0" name=""/>
        <dsp:cNvSpPr/>
      </dsp:nvSpPr>
      <dsp:spPr>
        <a:xfrm rot="19648137">
          <a:off x="3845308" y="83303"/>
          <a:ext cx="3372191" cy="3465132"/>
        </a:xfrm>
        <a:prstGeom prst="circularArrow">
          <a:avLst>
            <a:gd name="adj1" fmla="val 4687"/>
            <a:gd name="adj2" fmla="val 299029"/>
            <a:gd name="adj3" fmla="val 2544158"/>
            <a:gd name="adj4" fmla="val 15802240"/>
            <a:gd name="adj5" fmla="val 5469"/>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0443A29-FA0F-4232-B6AC-ED2A12D65E6F}">
      <dsp:nvSpPr>
        <dsp:cNvPr id="0" name=""/>
        <dsp:cNvSpPr/>
      </dsp:nvSpPr>
      <dsp:spPr>
        <a:xfrm>
          <a:off x="2035653" y="744851"/>
          <a:ext cx="2985254" cy="2985254"/>
        </a:xfrm>
        <a:prstGeom prst="leftCircularArrow">
          <a:avLst>
            <a:gd name="adj1" fmla="val 6452"/>
            <a:gd name="adj2" fmla="val 429999"/>
            <a:gd name="adj3" fmla="val 10489124"/>
            <a:gd name="adj4" fmla="val 14837806"/>
            <a:gd name="adj5" fmla="val 7527"/>
          </a:avLst>
        </a:prstGeom>
        <a:solidFill>
          <a:schemeClr val="accent1">
            <a:shade val="90000"/>
            <a:hueOff val="-871595"/>
            <a:satOff val="-77698"/>
            <a:lumOff val="49769"/>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D5B1178C-28A7-4D31-BD52-F1491313C44E}" type="datetimeFigureOut">
              <a:rPr lang="pl-PL" smtClean="0"/>
              <a:t>2022-02-01</a:t>
            </a:fld>
            <a:endParaRPr lang="pl-PL"/>
          </a:p>
        </p:txBody>
      </p:sp>
      <p:sp>
        <p:nvSpPr>
          <p:cNvPr id="4" name="Symbol zastępczy stopki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D8B21CF-8D73-4311-9B7F-12EA652CC1E7}" type="slidenum">
              <a:rPr lang="pl-PL" smtClean="0"/>
              <a:t>‹#›</a:t>
            </a:fld>
            <a:endParaRPr lang="pl-PL"/>
          </a:p>
        </p:txBody>
      </p:sp>
    </p:spTree>
    <p:extLst>
      <p:ext uri="{BB962C8B-B14F-4D97-AF65-F5344CB8AC3E}">
        <p14:creationId xmlns:p14="http://schemas.microsoft.com/office/powerpoint/2010/main" val="27139252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Shape 29"/>
          <p:cNvSpPr>
            <a:spLocks noGrp="1" noRot="1" noChangeAspect="1"/>
          </p:cNvSpPr>
          <p:nvPr>
            <p:ph type="sldImg"/>
          </p:nvPr>
        </p:nvSpPr>
        <p:spPr>
          <a:xfrm>
            <a:off x="917575" y="744538"/>
            <a:ext cx="4962525" cy="3722687"/>
          </a:xfrm>
          <a:prstGeom prst="rect">
            <a:avLst/>
          </a:prstGeom>
        </p:spPr>
        <p:txBody>
          <a:bodyPr/>
          <a:lstStyle/>
          <a:p>
            <a:pPr lvl="0"/>
            <a:endParaRPr dirty="0"/>
          </a:p>
        </p:txBody>
      </p:sp>
      <p:sp>
        <p:nvSpPr>
          <p:cNvPr id="30" name="Shape 30"/>
          <p:cNvSpPr>
            <a:spLocks noGrp="1"/>
          </p:cNvSpPr>
          <p:nvPr>
            <p:ph type="body" sz="quarter" idx="1"/>
          </p:nvPr>
        </p:nvSpPr>
        <p:spPr>
          <a:xfrm>
            <a:off x="906357" y="4715153"/>
            <a:ext cx="4984962" cy="4466987"/>
          </a:xfrm>
          <a:prstGeom prst="rect">
            <a:avLst/>
          </a:prstGeom>
        </p:spPr>
        <p:txBody>
          <a:bodyPr/>
          <a:lstStyle/>
          <a:p>
            <a:pPr lvl="0"/>
            <a:endParaRPr/>
          </a:p>
        </p:txBody>
      </p:sp>
    </p:spTree>
    <p:extLst>
      <p:ext uri="{BB962C8B-B14F-4D97-AF65-F5344CB8AC3E}">
        <p14:creationId xmlns:p14="http://schemas.microsoft.com/office/powerpoint/2010/main" val="2860267859"/>
      </p:ext>
    </p:extLst>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latin typeface="Calibri" panose="020F0502020204030204" pitchFamily="34" charset="0"/>
              </a:rPr>
              <a:t>Slajd tytułowy. Do</a:t>
            </a:r>
            <a:r>
              <a:rPr lang="pl-PL" baseline="0" dirty="0">
                <a:latin typeface="Calibri" panose="020F0502020204030204" pitchFamily="34" charset="0"/>
              </a:rPr>
              <a:t> tworzenia slajdów zalecamy stosowanie zamieszczonych ramek zgodnie z ich opisem. Elementy graficzne oraz logo ZUS są stałymi elementami szablonu slajdu i nie podlegają modyfikacji. Prosimy o zachowanie zastosowanej czcionki Calibri. </a:t>
            </a:r>
            <a:endParaRPr lang="pl-PL" dirty="0">
              <a:latin typeface="Calibri" panose="020F0502020204030204" pitchFamily="34" charset="0"/>
            </a:endParaRPr>
          </a:p>
        </p:txBody>
      </p:sp>
    </p:spTree>
    <p:extLst>
      <p:ext uri="{BB962C8B-B14F-4D97-AF65-F5344CB8AC3E}">
        <p14:creationId xmlns:p14="http://schemas.microsoft.com/office/powerpoint/2010/main" val="24827834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 Id="rId5" Type="http://schemas.openxmlformats.org/officeDocument/2006/relationships/image" Target="../media/image5.png"/><Relationship Id="rId4" Type="http://schemas.microsoft.com/office/2007/relationships/hdphoto" Target="../media/hdphoto1.wdp"/></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ytuł i podtytuł">
    <p:bg>
      <p:bgPr>
        <a:solidFill>
          <a:schemeClr val="tx1"/>
        </a:solidFill>
        <a:effectLst/>
      </p:bgPr>
    </p:bg>
    <p:spTree>
      <p:nvGrpSpPr>
        <p:cNvPr id="1" name=""/>
        <p:cNvGrpSpPr/>
        <p:nvPr/>
      </p:nvGrpSpPr>
      <p:grpSpPr>
        <a:xfrm>
          <a:off x="0" y="0"/>
          <a:ext cx="0" cy="0"/>
          <a:chOff x="0" y="0"/>
          <a:chExt cx="0" cy="0"/>
        </a:xfrm>
      </p:grpSpPr>
      <p:grpSp>
        <p:nvGrpSpPr>
          <p:cNvPr id="18" name="Grupa 17"/>
          <p:cNvGrpSpPr/>
          <p:nvPr userDrawn="1"/>
        </p:nvGrpSpPr>
        <p:grpSpPr>
          <a:xfrm>
            <a:off x="-12998" y="7678476"/>
            <a:ext cx="13017798" cy="2090536"/>
            <a:chOff x="-12998" y="7678476"/>
            <a:chExt cx="13017798" cy="2090536"/>
          </a:xfrm>
        </p:grpSpPr>
        <p:sp>
          <p:nvSpPr>
            <p:cNvPr id="19" name="Trapez 3"/>
            <p:cNvSpPr/>
            <p:nvPr/>
          </p:nvSpPr>
          <p:spPr>
            <a:xfrm>
              <a:off x="-12998" y="7678476"/>
              <a:ext cx="13017797" cy="2090536"/>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3153589"/>
                <a:gd name="connsiteY0" fmla="*/ 1143022 h 1145878"/>
                <a:gd name="connsiteX1" fmla="*/ 920097 w 13153589"/>
                <a:gd name="connsiteY1" fmla="*/ 1588 h 1145878"/>
                <a:gd name="connsiteX2" fmla="*/ 13150586 w 13153589"/>
                <a:gd name="connsiteY2" fmla="*/ 0 h 1145878"/>
                <a:gd name="connsiteX3" fmla="*/ 13153497 w 13153589"/>
                <a:gd name="connsiteY3" fmla="*/ 1145878 h 1145878"/>
                <a:gd name="connsiteX4" fmla="*/ 0 w 13153589"/>
                <a:gd name="connsiteY4" fmla="*/ 1143022 h 1145878"/>
                <a:gd name="connsiteX0" fmla="*/ 0 w 13153589"/>
                <a:gd name="connsiteY0" fmla="*/ 1146671 h 1149527"/>
                <a:gd name="connsiteX1" fmla="*/ 833477 w 13153589"/>
                <a:gd name="connsiteY1" fmla="*/ 0 h 1149527"/>
                <a:gd name="connsiteX2" fmla="*/ 13150586 w 13153589"/>
                <a:gd name="connsiteY2" fmla="*/ 3649 h 1149527"/>
                <a:gd name="connsiteX3" fmla="*/ 13153497 w 13153589"/>
                <a:gd name="connsiteY3" fmla="*/ 1149527 h 1149527"/>
                <a:gd name="connsiteX4" fmla="*/ 0 w 13153589"/>
                <a:gd name="connsiteY4" fmla="*/ 1146671 h 1149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53589" h="1149527">
                  <a:moveTo>
                    <a:pt x="0" y="1146671"/>
                  </a:moveTo>
                  <a:lnTo>
                    <a:pt x="833477" y="0"/>
                  </a:lnTo>
                  <a:lnTo>
                    <a:pt x="13150586" y="3649"/>
                  </a:lnTo>
                  <a:cubicBezTo>
                    <a:pt x="13149804" y="392752"/>
                    <a:pt x="13154279" y="760424"/>
                    <a:pt x="13153497" y="1149527"/>
                  </a:cubicBezTo>
                  <a:lnTo>
                    <a:pt x="0" y="1146671"/>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0" name="Prostokąt 19"/>
            <p:cNvSpPr/>
            <p:nvPr/>
          </p:nvSpPr>
          <p:spPr>
            <a:xfrm>
              <a:off x="0" y="8178527"/>
              <a:ext cx="13004800" cy="1590485"/>
            </a:xfrm>
            <a:prstGeom prst="rect">
              <a:avLst/>
            </a:prstGeom>
            <a:solidFill>
              <a:schemeClr val="bg1"/>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1" name="Trójkąt prostokątny 14"/>
            <p:cNvSpPr/>
            <p:nvPr/>
          </p:nvSpPr>
          <p:spPr>
            <a:xfrm flipV="1">
              <a:off x="-2756" y="8171381"/>
              <a:ext cx="621929" cy="1596952"/>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 name="connsiteX0" fmla="*/ 0 w 604316"/>
                <a:gd name="connsiteY0" fmla="*/ 787325 h 1599332"/>
                <a:gd name="connsiteX1" fmla="*/ 0 w 604316"/>
                <a:gd name="connsiteY1" fmla="*/ 0 h 1599332"/>
                <a:gd name="connsiteX2" fmla="*/ 604316 w 604316"/>
                <a:gd name="connsiteY2" fmla="*/ 1599332 h 1599332"/>
                <a:gd name="connsiteX3" fmla="*/ 0 w 604316"/>
                <a:gd name="connsiteY3" fmla="*/ 787325 h 1599332"/>
                <a:gd name="connsiteX0" fmla="*/ 0 w 604316"/>
                <a:gd name="connsiteY0" fmla="*/ 1596950 h 1599332"/>
                <a:gd name="connsiteX1" fmla="*/ 0 w 604316"/>
                <a:gd name="connsiteY1" fmla="*/ 0 h 1599332"/>
                <a:gd name="connsiteX2" fmla="*/ 604316 w 604316"/>
                <a:gd name="connsiteY2" fmla="*/ 1599332 h 1599332"/>
                <a:gd name="connsiteX3" fmla="*/ 0 w 604316"/>
                <a:gd name="connsiteY3" fmla="*/ 1596950 h 1599332"/>
                <a:gd name="connsiteX0" fmla="*/ 0 w 613841"/>
                <a:gd name="connsiteY0" fmla="*/ 1596950 h 1596950"/>
                <a:gd name="connsiteX1" fmla="*/ 0 w 613841"/>
                <a:gd name="connsiteY1" fmla="*/ 0 h 1596950"/>
                <a:gd name="connsiteX2" fmla="*/ 613841 w 613841"/>
                <a:gd name="connsiteY2" fmla="*/ 1594570 h 1596950"/>
                <a:gd name="connsiteX3" fmla="*/ 0 w 613841"/>
                <a:gd name="connsiteY3" fmla="*/ 1596950 h 1596950"/>
                <a:gd name="connsiteX0" fmla="*/ 0 w 613841"/>
                <a:gd name="connsiteY0" fmla="*/ 1589806 h 1594570"/>
                <a:gd name="connsiteX1" fmla="*/ 0 w 613841"/>
                <a:gd name="connsiteY1" fmla="*/ 0 h 1594570"/>
                <a:gd name="connsiteX2" fmla="*/ 613841 w 613841"/>
                <a:gd name="connsiteY2" fmla="*/ 1594570 h 1594570"/>
                <a:gd name="connsiteX3" fmla="*/ 0 w 613841"/>
                <a:gd name="connsiteY3" fmla="*/ 1589806 h 1594570"/>
                <a:gd name="connsiteX0" fmla="*/ 0 w 611460"/>
                <a:gd name="connsiteY0" fmla="*/ 1589806 h 1589806"/>
                <a:gd name="connsiteX1" fmla="*/ 0 w 611460"/>
                <a:gd name="connsiteY1" fmla="*/ 0 h 1589806"/>
                <a:gd name="connsiteX2" fmla="*/ 611460 w 611460"/>
                <a:gd name="connsiteY2" fmla="*/ 1585045 h 1589806"/>
                <a:gd name="connsiteX3" fmla="*/ 0 w 611460"/>
                <a:gd name="connsiteY3" fmla="*/ 1589806 h 1589806"/>
                <a:gd name="connsiteX0" fmla="*/ 0 w 613841"/>
                <a:gd name="connsiteY0" fmla="*/ 1589806 h 1589806"/>
                <a:gd name="connsiteX1" fmla="*/ 0 w 613841"/>
                <a:gd name="connsiteY1" fmla="*/ 0 h 1589806"/>
                <a:gd name="connsiteX2" fmla="*/ 613841 w 613841"/>
                <a:gd name="connsiteY2" fmla="*/ 1587426 h 1589806"/>
                <a:gd name="connsiteX3" fmla="*/ 0 w 613841"/>
                <a:gd name="connsiteY3" fmla="*/ 1589806 h 1589806"/>
                <a:gd name="connsiteX0" fmla="*/ 0 w 613841"/>
                <a:gd name="connsiteY0" fmla="*/ 1589806 h 1594570"/>
                <a:gd name="connsiteX1" fmla="*/ 0 w 613841"/>
                <a:gd name="connsiteY1" fmla="*/ 0 h 1594570"/>
                <a:gd name="connsiteX2" fmla="*/ 613841 w 613841"/>
                <a:gd name="connsiteY2" fmla="*/ 1594570 h 1594570"/>
                <a:gd name="connsiteX3" fmla="*/ 0 w 613841"/>
                <a:gd name="connsiteY3" fmla="*/ 1589806 h 1594570"/>
                <a:gd name="connsiteX0" fmla="*/ 2381 w 613841"/>
                <a:gd name="connsiteY0" fmla="*/ 1596950 h 1596950"/>
                <a:gd name="connsiteX1" fmla="*/ 0 w 613841"/>
                <a:gd name="connsiteY1" fmla="*/ 0 h 1596950"/>
                <a:gd name="connsiteX2" fmla="*/ 613841 w 613841"/>
                <a:gd name="connsiteY2" fmla="*/ 1594570 h 1596950"/>
                <a:gd name="connsiteX3" fmla="*/ 2381 w 613841"/>
                <a:gd name="connsiteY3" fmla="*/ 1596950 h 1596950"/>
                <a:gd name="connsiteX0" fmla="*/ 105 w 616327"/>
                <a:gd name="connsiteY0" fmla="*/ 1596950 h 1596950"/>
                <a:gd name="connsiteX1" fmla="*/ 2486 w 616327"/>
                <a:gd name="connsiteY1" fmla="*/ 0 h 1596950"/>
                <a:gd name="connsiteX2" fmla="*/ 616327 w 616327"/>
                <a:gd name="connsiteY2" fmla="*/ 1594570 h 1596950"/>
                <a:gd name="connsiteX3" fmla="*/ 105 w 616327"/>
                <a:gd name="connsiteY3" fmla="*/ 1596950 h 1596950"/>
                <a:gd name="connsiteX0" fmla="*/ 105 w 609303"/>
                <a:gd name="connsiteY0" fmla="*/ 1596950 h 1596952"/>
                <a:gd name="connsiteX1" fmla="*/ 2486 w 609303"/>
                <a:gd name="connsiteY1" fmla="*/ 0 h 1596952"/>
                <a:gd name="connsiteX2" fmla="*/ 609303 w 609303"/>
                <a:gd name="connsiteY2" fmla="*/ 1596952 h 1596952"/>
                <a:gd name="connsiteX3" fmla="*/ 105 w 609303"/>
                <a:gd name="connsiteY3" fmla="*/ 1596950 h 1596952"/>
                <a:gd name="connsiteX0" fmla="*/ 2302 w 611500"/>
                <a:gd name="connsiteY0" fmla="*/ 1596950 h 1596952"/>
                <a:gd name="connsiteX1" fmla="*/ 0 w 611500"/>
                <a:gd name="connsiteY1" fmla="*/ 0 h 1596952"/>
                <a:gd name="connsiteX2" fmla="*/ 611500 w 611500"/>
                <a:gd name="connsiteY2" fmla="*/ 1596952 h 1596952"/>
                <a:gd name="connsiteX3" fmla="*/ 2302 w 611500"/>
                <a:gd name="connsiteY3" fmla="*/ 1596950 h 1596952"/>
              </a:gdLst>
              <a:ahLst/>
              <a:cxnLst>
                <a:cxn ang="0">
                  <a:pos x="connsiteX0" y="connsiteY0"/>
                </a:cxn>
                <a:cxn ang="0">
                  <a:pos x="connsiteX1" y="connsiteY1"/>
                </a:cxn>
                <a:cxn ang="0">
                  <a:pos x="connsiteX2" y="connsiteY2"/>
                </a:cxn>
                <a:cxn ang="0">
                  <a:pos x="connsiteX3" y="connsiteY3"/>
                </a:cxn>
              </a:cxnLst>
              <a:rect l="l" t="t" r="r" b="b"/>
              <a:pathLst>
                <a:path w="611500" h="1596952">
                  <a:moveTo>
                    <a:pt x="2302" y="1596950"/>
                  </a:moveTo>
                  <a:cubicBezTo>
                    <a:pt x="1508" y="1064633"/>
                    <a:pt x="794" y="532317"/>
                    <a:pt x="0" y="0"/>
                  </a:cubicBezTo>
                  <a:lnTo>
                    <a:pt x="611500" y="1596952"/>
                  </a:lnTo>
                  <a:lnTo>
                    <a:pt x="2302" y="1596950"/>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sp>
        <p:nvSpPr>
          <p:cNvPr id="3" name="Symbol zastępczy tekstu 2"/>
          <p:cNvSpPr>
            <a:spLocks noGrp="1"/>
          </p:cNvSpPr>
          <p:nvPr>
            <p:ph type="body" sz="quarter" idx="10" hasCustomPrompt="1"/>
          </p:nvPr>
        </p:nvSpPr>
        <p:spPr>
          <a:xfrm>
            <a:off x="6480000" y="6315869"/>
            <a:ext cx="5567016" cy="865187"/>
          </a:xfrm>
          <a:prstGeom prst="rect">
            <a:avLst/>
          </a:prstGeom>
        </p:spPr>
        <p:txBody>
          <a:bodyPr anchor="t">
            <a:noAutofit/>
          </a:bodyPr>
          <a:lstStyle>
            <a:lvl1pPr marL="0" indent="0" algn="l">
              <a:spcBef>
                <a:spcPts val="0"/>
              </a:spcBef>
              <a:buNone/>
              <a:defRPr sz="2600" baseline="0">
                <a:solidFill>
                  <a:schemeClr val="bg1"/>
                </a:solidFill>
                <a:latin typeface="Calibri Light" panose="020F0302020204030204" pitchFamily="34" charset="0"/>
              </a:defRPr>
            </a:lvl1pPr>
          </a:lstStyle>
          <a:p>
            <a:pPr lvl="0"/>
            <a:r>
              <a:rPr lang="pl-PL" dirty="0"/>
              <a:t>Imię i nazwisko prelegenta </a:t>
            </a:r>
          </a:p>
          <a:p>
            <a:pPr lvl="0"/>
            <a:r>
              <a:rPr lang="pl-PL" dirty="0"/>
              <a:t>Stanowisko</a:t>
            </a:r>
          </a:p>
        </p:txBody>
      </p:sp>
      <p:pic>
        <p:nvPicPr>
          <p:cNvPr id="1026" name="Picture 2" descr="D:\Moje obrazy\logo zus\logoZUSnoweRozwinieci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90747" y="8682125"/>
            <a:ext cx="2560325" cy="575464"/>
          </a:xfrm>
          <a:prstGeom prst="rect">
            <a:avLst/>
          </a:prstGeom>
          <a:noFill/>
          <a:extLst>
            <a:ext uri="{909E8E84-426E-40DD-AFC4-6F175D3DCCD1}">
              <a14:hiddenFill xmlns:a14="http://schemas.microsoft.com/office/drawing/2010/main">
                <a:solidFill>
                  <a:srgbClr val="FFFFFF"/>
                </a:solidFill>
              </a14:hiddenFill>
            </a:ext>
          </a:extLst>
        </p:spPr>
      </p:pic>
      <p:sp>
        <p:nvSpPr>
          <p:cNvPr id="24" name="Symbol zastępczy tekstu 2"/>
          <p:cNvSpPr>
            <a:spLocks noGrp="1"/>
          </p:cNvSpPr>
          <p:nvPr>
            <p:ph type="body" sz="quarter" idx="11" hasCustomPrompt="1"/>
          </p:nvPr>
        </p:nvSpPr>
        <p:spPr>
          <a:xfrm>
            <a:off x="6483944" y="4732784"/>
            <a:ext cx="5563072" cy="1080120"/>
          </a:xfrm>
          <a:prstGeom prst="rect">
            <a:avLst/>
          </a:prstGeom>
        </p:spPr>
        <p:txBody>
          <a:bodyPr anchor="t">
            <a:normAutofit/>
          </a:bodyPr>
          <a:lstStyle>
            <a:lvl1pPr marL="0" marR="0" indent="0" algn="l" defTabSz="584200" eaLnBrk="1" fontAlgn="auto" latinLnBrk="0" hangingPunct="1">
              <a:lnSpc>
                <a:spcPct val="100000"/>
              </a:lnSpc>
              <a:spcBef>
                <a:spcPts val="0"/>
              </a:spcBef>
              <a:spcAft>
                <a:spcPts val="0"/>
              </a:spcAft>
              <a:buClrTx/>
              <a:buSzPct val="75000"/>
              <a:buFontTx/>
              <a:buNone/>
              <a:tabLst/>
              <a:defRPr sz="3200" b="1" baseline="0">
                <a:solidFill>
                  <a:schemeClr val="bg1"/>
                </a:solidFill>
                <a:latin typeface="Calibri Light" panose="020F0302020204030204" pitchFamily="34" charset="0"/>
              </a:defRPr>
            </a:lvl1pPr>
          </a:lstStyle>
          <a:p>
            <a:pPr lvl="0"/>
            <a:r>
              <a:rPr lang="pl-PL" dirty="0"/>
              <a:t>Podtytuł</a:t>
            </a:r>
          </a:p>
        </p:txBody>
      </p:sp>
      <p:sp>
        <p:nvSpPr>
          <p:cNvPr id="28" name="Shape 35"/>
          <p:cNvSpPr/>
          <p:nvPr userDrawn="1"/>
        </p:nvSpPr>
        <p:spPr>
          <a:xfrm>
            <a:off x="6616700" y="4152329"/>
            <a:ext cx="1270000" cy="212031"/>
          </a:xfrm>
          <a:prstGeom prst="rect">
            <a:avLst/>
          </a:prstGeom>
          <a:solidFill>
            <a:srgbClr val="029A3F"/>
          </a:solidFill>
          <a:ln w="12700">
            <a:miter lim="400000"/>
          </a:ln>
        </p:spPr>
        <p:txBody>
          <a:bodyPr lIns="0" tIns="0" rIns="0" bIns="0" anchor="ctr"/>
          <a:lstStyle/>
          <a:p>
            <a:pPr lvl="0">
              <a:defRPr sz="2400">
                <a:solidFill>
                  <a:srgbClr val="FFFFFF"/>
                </a:solidFill>
              </a:defRPr>
            </a:pPr>
            <a:endParaRPr lang="pl-PL" dirty="0"/>
          </a:p>
        </p:txBody>
      </p:sp>
      <p:sp>
        <p:nvSpPr>
          <p:cNvPr id="29" name="Symbol zastępczy tekstu 2"/>
          <p:cNvSpPr>
            <a:spLocks noGrp="1"/>
          </p:cNvSpPr>
          <p:nvPr>
            <p:ph type="body" sz="quarter" idx="13" hasCustomPrompt="1"/>
          </p:nvPr>
        </p:nvSpPr>
        <p:spPr>
          <a:xfrm>
            <a:off x="777600" y="844352"/>
            <a:ext cx="5148736" cy="504055"/>
          </a:xfrm>
          <a:prstGeom prst="rect">
            <a:avLst/>
          </a:prstGeom>
        </p:spPr>
        <p:txBody>
          <a:bodyPr anchor="t">
            <a:normAutofit/>
          </a:bodyPr>
          <a:lstStyle>
            <a:lvl1pPr marL="0" indent="0" algn="l">
              <a:spcBef>
                <a:spcPts val="0"/>
              </a:spcBef>
              <a:buNone/>
              <a:defRPr sz="2500" baseline="0">
                <a:solidFill>
                  <a:schemeClr val="bg1"/>
                </a:solidFill>
                <a:latin typeface="Calibri Light" panose="020F0302020204030204" pitchFamily="34" charset="0"/>
              </a:defRPr>
            </a:lvl1pPr>
          </a:lstStyle>
          <a:p>
            <a:pPr lvl="0"/>
            <a:r>
              <a:rPr lang="pl-PL" dirty="0"/>
              <a:t>Miejsce i data</a:t>
            </a:r>
          </a:p>
        </p:txBody>
      </p:sp>
      <p:sp>
        <p:nvSpPr>
          <p:cNvPr id="2" name="Tytuł 1"/>
          <p:cNvSpPr>
            <a:spLocks noGrp="1"/>
          </p:cNvSpPr>
          <p:nvPr>
            <p:ph type="title" hasCustomPrompt="1"/>
          </p:nvPr>
        </p:nvSpPr>
        <p:spPr>
          <a:xfrm>
            <a:off x="6466184" y="789485"/>
            <a:ext cx="5580832" cy="2952328"/>
          </a:xfrm>
          <a:prstGeom prst="rect">
            <a:avLst/>
          </a:prstGeom>
        </p:spPr>
        <p:txBody>
          <a:bodyPr/>
          <a:lstStyle>
            <a:lvl1pPr algn="l">
              <a:spcBef>
                <a:spcPts val="0"/>
              </a:spcBef>
              <a:defRPr sz="6400" b="1" baseline="0">
                <a:solidFill>
                  <a:schemeClr val="bg1"/>
                </a:solidFill>
                <a:latin typeface="Calibri" panose="020F0502020204030204" pitchFamily="34" charset="0"/>
              </a:defRPr>
            </a:lvl1pPr>
          </a:lstStyle>
          <a:p>
            <a:r>
              <a:rPr lang="pl-PL" dirty="0"/>
              <a:t>Tutaj proszę wpisać tytuł prezentacji</a:t>
            </a:r>
          </a:p>
        </p:txBody>
      </p:sp>
      <p:sp>
        <p:nvSpPr>
          <p:cNvPr id="12" name="Symbol zastępczy tekstu 2"/>
          <p:cNvSpPr>
            <a:spLocks noGrp="1"/>
          </p:cNvSpPr>
          <p:nvPr>
            <p:ph type="body" sz="quarter" idx="14" hasCustomPrompt="1"/>
          </p:nvPr>
        </p:nvSpPr>
        <p:spPr>
          <a:xfrm>
            <a:off x="957784" y="8693224"/>
            <a:ext cx="8208912" cy="432594"/>
          </a:xfrm>
          <a:prstGeom prst="rect">
            <a:avLst/>
          </a:prstGeom>
        </p:spPr>
        <p:txBody>
          <a:bodyPr anchor="t">
            <a:noAutofit/>
          </a:bodyPr>
          <a:lstStyle>
            <a:lvl1pPr marL="0" indent="0" algn="l">
              <a:spcBef>
                <a:spcPts val="0"/>
              </a:spcBef>
              <a:spcAft>
                <a:spcPts val="0"/>
              </a:spcAft>
              <a:buNone/>
              <a:defRPr sz="2500" baseline="0">
                <a:solidFill>
                  <a:schemeClr val="tx1"/>
                </a:solidFill>
                <a:latin typeface="Calibri Light" panose="020F0302020204030204" pitchFamily="34" charset="0"/>
              </a:defRPr>
            </a:lvl1pPr>
          </a:lstStyle>
          <a:p>
            <a:pPr lvl="0"/>
            <a:r>
              <a:rPr lang="pl-PL" dirty="0"/>
              <a:t>Nazwa jednostki lub komórki</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ytuł i podtytuł z grafiką">
    <p:bg>
      <p:bgPr>
        <a:blipFill dpi="0" rotWithShape="1">
          <a:blip r:embed="rId2">
            <a:lum/>
          </a:blip>
          <a:srcRect/>
          <a:stretch>
            <a:fillRect l="-5000" r="-5000"/>
          </a:stretch>
        </a:blipFill>
        <a:effectLst/>
      </p:bgPr>
    </p:bg>
    <p:spTree>
      <p:nvGrpSpPr>
        <p:cNvPr id="1" name=""/>
        <p:cNvGrpSpPr/>
        <p:nvPr/>
      </p:nvGrpSpPr>
      <p:grpSpPr>
        <a:xfrm>
          <a:off x="0" y="0"/>
          <a:ext cx="0" cy="0"/>
          <a:chOff x="0" y="0"/>
          <a:chExt cx="0" cy="0"/>
        </a:xfrm>
      </p:grpSpPr>
      <p:pic>
        <p:nvPicPr>
          <p:cNvPr id="1026" name="Picture 2" descr="D:\Moje obrazy\logo zus\logoZUSnoweRozwiniecie.png"/>
          <p:cNvPicPr>
            <a:picLocks noChangeAspect="1" noChangeArrowheads="1"/>
          </p:cNvPicPr>
          <p:nvPr userDrawn="1"/>
        </p:nvPicPr>
        <p:blipFill>
          <a:blip r:embed="rId3" cstate="print">
            <a:biLevel thresh="25000"/>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9990747" y="8682125"/>
            <a:ext cx="2560325" cy="57546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upa 3"/>
          <p:cNvGrpSpPr/>
          <p:nvPr userDrawn="1"/>
        </p:nvGrpSpPr>
        <p:grpSpPr>
          <a:xfrm>
            <a:off x="-12998" y="0"/>
            <a:ext cx="13017798" cy="9769012"/>
            <a:chOff x="-12998" y="0"/>
            <a:chExt cx="13017798" cy="9769012"/>
          </a:xfrm>
        </p:grpSpPr>
        <p:sp>
          <p:nvSpPr>
            <p:cNvPr id="19" name="Trapez 3"/>
            <p:cNvSpPr/>
            <p:nvPr/>
          </p:nvSpPr>
          <p:spPr>
            <a:xfrm>
              <a:off x="-12998" y="7678476"/>
              <a:ext cx="13017797" cy="2090536"/>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3153589"/>
                <a:gd name="connsiteY0" fmla="*/ 1143022 h 1145878"/>
                <a:gd name="connsiteX1" fmla="*/ 920097 w 13153589"/>
                <a:gd name="connsiteY1" fmla="*/ 1588 h 1145878"/>
                <a:gd name="connsiteX2" fmla="*/ 13150586 w 13153589"/>
                <a:gd name="connsiteY2" fmla="*/ 0 h 1145878"/>
                <a:gd name="connsiteX3" fmla="*/ 13153497 w 13153589"/>
                <a:gd name="connsiteY3" fmla="*/ 1145878 h 1145878"/>
                <a:gd name="connsiteX4" fmla="*/ 0 w 13153589"/>
                <a:gd name="connsiteY4" fmla="*/ 1143022 h 1145878"/>
                <a:gd name="connsiteX0" fmla="*/ 0 w 13153589"/>
                <a:gd name="connsiteY0" fmla="*/ 1146671 h 1149527"/>
                <a:gd name="connsiteX1" fmla="*/ 833477 w 13153589"/>
                <a:gd name="connsiteY1" fmla="*/ 0 h 1149527"/>
                <a:gd name="connsiteX2" fmla="*/ 13150586 w 13153589"/>
                <a:gd name="connsiteY2" fmla="*/ 3649 h 1149527"/>
                <a:gd name="connsiteX3" fmla="*/ 13153497 w 13153589"/>
                <a:gd name="connsiteY3" fmla="*/ 1149527 h 1149527"/>
                <a:gd name="connsiteX4" fmla="*/ 0 w 13153589"/>
                <a:gd name="connsiteY4" fmla="*/ 1146671 h 1149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53589" h="1149527">
                  <a:moveTo>
                    <a:pt x="0" y="1146671"/>
                  </a:moveTo>
                  <a:lnTo>
                    <a:pt x="833477" y="0"/>
                  </a:lnTo>
                  <a:lnTo>
                    <a:pt x="13150586" y="3649"/>
                  </a:lnTo>
                  <a:cubicBezTo>
                    <a:pt x="13149804" y="392752"/>
                    <a:pt x="13154279" y="760424"/>
                    <a:pt x="13153497" y="1149527"/>
                  </a:cubicBezTo>
                  <a:lnTo>
                    <a:pt x="0" y="1146671"/>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0" name="Prostokąt 19"/>
            <p:cNvSpPr/>
            <p:nvPr userDrawn="1"/>
          </p:nvSpPr>
          <p:spPr>
            <a:xfrm>
              <a:off x="0" y="8178527"/>
              <a:ext cx="13004800" cy="1590485"/>
            </a:xfrm>
            <a:prstGeom prst="rect">
              <a:avLst/>
            </a:prstGeom>
            <a:solidFill>
              <a:schemeClr val="tx1"/>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1" name="Trójkąt prostokątny 14"/>
            <p:cNvSpPr/>
            <p:nvPr/>
          </p:nvSpPr>
          <p:spPr>
            <a:xfrm flipV="1">
              <a:off x="-2756" y="8171381"/>
              <a:ext cx="621929" cy="1596952"/>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 name="connsiteX0" fmla="*/ 0 w 604316"/>
                <a:gd name="connsiteY0" fmla="*/ 787325 h 1599332"/>
                <a:gd name="connsiteX1" fmla="*/ 0 w 604316"/>
                <a:gd name="connsiteY1" fmla="*/ 0 h 1599332"/>
                <a:gd name="connsiteX2" fmla="*/ 604316 w 604316"/>
                <a:gd name="connsiteY2" fmla="*/ 1599332 h 1599332"/>
                <a:gd name="connsiteX3" fmla="*/ 0 w 604316"/>
                <a:gd name="connsiteY3" fmla="*/ 787325 h 1599332"/>
                <a:gd name="connsiteX0" fmla="*/ 0 w 604316"/>
                <a:gd name="connsiteY0" fmla="*/ 1596950 h 1599332"/>
                <a:gd name="connsiteX1" fmla="*/ 0 w 604316"/>
                <a:gd name="connsiteY1" fmla="*/ 0 h 1599332"/>
                <a:gd name="connsiteX2" fmla="*/ 604316 w 604316"/>
                <a:gd name="connsiteY2" fmla="*/ 1599332 h 1599332"/>
                <a:gd name="connsiteX3" fmla="*/ 0 w 604316"/>
                <a:gd name="connsiteY3" fmla="*/ 1596950 h 1599332"/>
                <a:gd name="connsiteX0" fmla="*/ 0 w 613841"/>
                <a:gd name="connsiteY0" fmla="*/ 1596950 h 1596950"/>
                <a:gd name="connsiteX1" fmla="*/ 0 w 613841"/>
                <a:gd name="connsiteY1" fmla="*/ 0 h 1596950"/>
                <a:gd name="connsiteX2" fmla="*/ 613841 w 613841"/>
                <a:gd name="connsiteY2" fmla="*/ 1594570 h 1596950"/>
                <a:gd name="connsiteX3" fmla="*/ 0 w 613841"/>
                <a:gd name="connsiteY3" fmla="*/ 1596950 h 1596950"/>
                <a:gd name="connsiteX0" fmla="*/ 0 w 613841"/>
                <a:gd name="connsiteY0" fmla="*/ 1589806 h 1594570"/>
                <a:gd name="connsiteX1" fmla="*/ 0 w 613841"/>
                <a:gd name="connsiteY1" fmla="*/ 0 h 1594570"/>
                <a:gd name="connsiteX2" fmla="*/ 613841 w 613841"/>
                <a:gd name="connsiteY2" fmla="*/ 1594570 h 1594570"/>
                <a:gd name="connsiteX3" fmla="*/ 0 w 613841"/>
                <a:gd name="connsiteY3" fmla="*/ 1589806 h 1594570"/>
                <a:gd name="connsiteX0" fmla="*/ 0 w 611460"/>
                <a:gd name="connsiteY0" fmla="*/ 1589806 h 1589806"/>
                <a:gd name="connsiteX1" fmla="*/ 0 w 611460"/>
                <a:gd name="connsiteY1" fmla="*/ 0 h 1589806"/>
                <a:gd name="connsiteX2" fmla="*/ 611460 w 611460"/>
                <a:gd name="connsiteY2" fmla="*/ 1585045 h 1589806"/>
                <a:gd name="connsiteX3" fmla="*/ 0 w 611460"/>
                <a:gd name="connsiteY3" fmla="*/ 1589806 h 1589806"/>
                <a:gd name="connsiteX0" fmla="*/ 0 w 613841"/>
                <a:gd name="connsiteY0" fmla="*/ 1589806 h 1589806"/>
                <a:gd name="connsiteX1" fmla="*/ 0 w 613841"/>
                <a:gd name="connsiteY1" fmla="*/ 0 h 1589806"/>
                <a:gd name="connsiteX2" fmla="*/ 613841 w 613841"/>
                <a:gd name="connsiteY2" fmla="*/ 1587426 h 1589806"/>
                <a:gd name="connsiteX3" fmla="*/ 0 w 613841"/>
                <a:gd name="connsiteY3" fmla="*/ 1589806 h 1589806"/>
                <a:gd name="connsiteX0" fmla="*/ 0 w 613841"/>
                <a:gd name="connsiteY0" fmla="*/ 1589806 h 1594570"/>
                <a:gd name="connsiteX1" fmla="*/ 0 w 613841"/>
                <a:gd name="connsiteY1" fmla="*/ 0 h 1594570"/>
                <a:gd name="connsiteX2" fmla="*/ 613841 w 613841"/>
                <a:gd name="connsiteY2" fmla="*/ 1594570 h 1594570"/>
                <a:gd name="connsiteX3" fmla="*/ 0 w 613841"/>
                <a:gd name="connsiteY3" fmla="*/ 1589806 h 1594570"/>
                <a:gd name="connsiteX0" fmla="*/ 2381 w 613841"/>
                <a:gd name="connsiteY0" fmla="*/ 1596950 h 1596950"/>
                <a:gd name="connsiteX1" fmla="*/ 0 w 613841"/>
                <a:gd name="connsiteY1" fmla="*/ 0 h 1596950"/>
                <a:gd name="connsiteX2" fmla="*/ 613841 w 613841"/>
                <a:gd name="connsiteY2" fmla="*/ 1594570 h 1596950"/>
                <a:gd name="connsiteX3" fmla="*/ 2381 w 613841"/>
                <a:gd name="connsiteY3" fmla="*/ 1596950 h 1596950"/>
                <a:gd name="connsiteX0" fmla="*/ 105 w 616327"/>
                <a:gd name="connsiteY0" fmla="*/ 1596950 h 1596950"/>
                <a:gd name="connsiteX1" fmla="*/ 2486 w 616327"/>
                <a:gd name="connsiteY1" fmla="*/ 0 h 1596950"/>
                <a:gd name="connsiteX2" fmla="*/ 616327 w 616327"/>
                <a:gd name="connsiteY2" fmla="*/ 1594570 h 1596950"/>
                <a:gd name="connsiteX3" fmla="*/ 105 w 616327"/>
                <a:gd name="connsiteY3" fmla="*/ 1596950 h 1596950"/>
                <a:gd name="connsiteX0" fmla="*/ 105 w 609303"/>
                <a:gd name="connsiteY0" fmla="*/ 1596950 h 1596952"/>
                <a:gd name="connsiteX1" fmla="*/ 2486 w 609303"/>
                <a:gd name="connsiteY1" fmla="*/ 0 h 1596952"/>
                <a:gd name="connsiteX2" fmla="*/ 609303 w 609303"/>
                <a:gd name="connsiteY2" fmla="*/ 1596952 h 1596952"/>
                <a:gd name="connsiteX3" fmla="*/ 105 w 609303"/>
                <a:gd name="connsiteY3" fmla="*/ 1596950 h 1596952"/>
                <a:gd name="connsiteX0" fmla="*/ 2302 w 611500"/>
                <a:gd name="connsiteY0" fmla="*/ 1596950 h 1596952"/>
                <a:gd name="connsiteX1" fmla="*/ 0 w 611500"/>
                <a:gd name="connsiteY1" fmla="*/ 0 h 1596952"/>
                <a:gd name="connsiteX2" fmla="*/ 611500 w 611500"/>
                <a:gd name="connsiteY2" fmla="*/ 1596952 h 1596952"/>
                <a:gd name="connsiteX3" fmla="*/ 2302 w 611500"/>
                <a:gd name="connsiteY3" fmla="*/ 1596950 h 1596952"/>
              </a:gdLst>
              <a:ahLst/>
              <a:cxnLst>
                <a:cxn ang="0">
                  <a:pos x="connsiteX0" y="connsiteY0"/>
                </a:cxn>
                <a:cxn ang="0">
                  <a:pos x="connsiteX1" y="connsiteY1"/>
                </a:cxn>
                <a:cxn ang="0">
                  <a:pos x="connsiteX2" y="connsiteY2"/>
                </a:cxn>
                <a:cxn ang="0">
                  <a:pos x="connsiteX3" y="connsiteY3"/>
                </a:cxn>
              </a:cxnLst>
              <a:rect l="l" t="t" r="r" b="b"/>
              <a:pathLst>
                <a:path w="611500" h="1596952">
                  <a:moveTo>
                    <a:pt x="2302" y="1596950"/>
                  </a:moveTo>
                  <a:cubicBezTo>
                    <a:pt x="1508" y="1064633"/>
                    <a:pt x="794" y="532317"/>
                    <a:pt x="0" y="0"/>
                  </a:cubicBezTo>
                  <a:lnTo>
                    <a:pt x="611500" y="1596952"/>
                  </a:lnTo>
                  <a:lnTo>
                    <a:pt x="2302" y="1596950"/>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6" name="Prostokąt 5"/>
            <p:cNvSpPr/>
            <p:nvPr userDrawn="1"/>
          </p:nvSpPr>
          <p:spPr>
            <a:xfrm>
              <a:off x="6495900" y="0"/>
              <a:ext cx="6508899" cy="7678476"/>
            </a:xfrm>
            <a:prstGeom prst="rect">
              <a:avLst/>
            </a:prstGeom>
            <a:solidFill>
              <a:schemeClr val="accent1">
                <a:alpha val="50000"/>
              </a:schemeClr>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a:ln>
                  <a:noFill/>
                </a:ln>
                <a:solidFill>
                  <a:srgbClr val="FFFFFF"/>
                </a:solidFill>
                <a:effectLst/>
                <a:uFillTx/>
                <a:latin typeface="+mn-lt"/>
                <a:ea typeface="+mn-ea"/>
                <a:cs typeface="+mn-cs"/>
                <a:sym typeface="Helvetica Light"/>
              </a:endParaRPr>
            </a:p>
          </p:txBody>
        </p:sp>
      </p:grpSp>
      <p:sp>
        <p:nvSpPr>
          <p:cNvPr id="29" name="Symbol zastępczy tekstu 2"/>
          <p:cNvSpPr>
            <a:spLocks noGrp="1"/>
          </p:cNvSpPr>
          <p:nvPr userDrawn="1">
            <p:ph type="body" sz="quarter" idx="13" hasCustomPrompt="1"/>
          </p:nvPr>
        </p:nvSpPr>
        <p:spPr>
          <a:xfrm>
            <a:off x="7042248" y="268289"/>
            <a:ext cx="5329238" cy="504055"/>
          </a:xfrm>
          <a:prstGeom prst="rect">
            <a:avLst/>
          </a:prstGeom>
        </p:spPr>
        <p:txBody>
          <a:bodyPr anchor="t">
            <a:normAutofit/>
          </a:bodyPr>
          <a:lstStyle>
            <a:lvl1pPr marL="0" indent="0" algn="l">
              <a:spcBef>
                <a:spcPts val="0"/>
              </a:spcBef>
              <a:buNone/>
              <a:defRPr sz="2500" baseline="0">
                <a:solidFill>
                  <a:schemeClr val="bg1"/>
                </a:solidFill>
                <a:latin typeface="Calibri Light" panose="020F0302020204030204" pitchFamily="34" charset="0"/>
              </a:defRPr>
            </a:lvl1pPr>
          </a:lstStyle>
          <a:p>
            <a:pPr lvl="0"/>
            <a:r>
              <a:rPr lang="pl-PL" dirty="0"/>
              <a:t>Miejsce i data</a:t>
            </a:r>
          </a:p>
        </p:txBody>
      </p:sp>
      <p:pic>
        <p:nvPicPr>
          <p:cNvPr id="5" name="Picture 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990000" y="8683200"/>
            <a:ext cx="256063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Symbol zastępczy tekstu 2"/>
          <p:cNvSpPr>
            <a:spLocks noGrp="1"/>
          </p:cNvSpPr>
          <p:nvPr>
            <p:ph type="body" sz="quarter" idx="15" hasCustomPrompt="1"/>
          </p:nvPr>
        </p:nvSpPr>
        <p:spPr>
          <a:xfrm>
            <a:off x="7056064" y="6586760"/>
            <a:ext cx="5567016" cy="865187"/>
          </a:xfrm>
          <a:prstGeom prst="rect">
            <a:avLst/>
          </a:prstGeom>
        </p:spPr>
        <p:txBody>
          <a:bodyPr anchor="t">
            <a:normAutofit/>
          </a:bodyPr>
          <a:lstStyle>
            <a:lvl1pPr marL="0" indent="0" algn="l">
              <a:spcBef>
                <a:spcPts val="0"/>
              </a:spcBef>
              <a:buNone/>
              <a:defRPr sz="2500" baseline="0">
                <a:solidFill>
                  <a:schemeClr val="bg1"/>
                </a:solidFill>
                <a:latin typeface="Calibri Light" panose="020F0302020204030204" pitchFamily="34" charset="0"/>
              </a:defRPr>
            </a:lvl1pPr>
          </a:lstStyle>
          <a:p>
            <a:pPr lvl="0"/>
            <a:r>
              <a:rPr lang="pl-PL" dirty="0"/>
              <a:t>Imię i nazwisko prelegenta </a:t>
            </a:r>
            <a:br>
              <a:rPr lang="pl-PL" dirty="0"/>
            </a:br>
            <a:r>
              <a:rPr lang="pl-PL" dirty="0"/>
              <a:t>Stanowisko</a:t>
            </a:r>
          </a:p>
        </p:txBody>
      </p:sp>
      <p:sp>
        <p:nvSpPr>
          <p:cNvPr id="22" name="Symbol zastępczy tekstu 2"/>
          <p:cNvSpPr>
            <a:spLocks noGrp="1"/>
          </p:cNvSpPr>
          <p:nvPr>
            <p:ph type="body" sz="quarter" idx="11" hasCustomPrompt="1"/>
          </p:nvPr>
        </p:nvSpPr>
        <p:spPr>
          <a:xfrm>
            <a:off x="7060008" y="5003675"/>
            <a:ext cx="5563072" cy="1080120"/>
          </a:xfrm>
          <a:prstGeom prst="rect">
            <a:avLst/>
          </a:prstGeom>
        </p:spPr>
        <p:txBody>
          <a:bodyPr anchor="t">
            <a:normAutofit/>
          </a:bodyPr>
          <a:lstStyle>
            <a:lvl1pPr marL="0" marR="0" indent="0" algn="l" defTabSz="584200" eaLnBrk="1" fontAlgn="auto" latinLnBrk="0" hangingPunct="1">
              <a:lnSpc>
                <a:spcPct val="100000"/>
              </a:lnSpc>
              <a:spcBef>
                <a:spcPts val="0"/>
              </a:spcBef>
              <a:spcAft>
                <a:spcPts val="0"/>
              </a:spcAft>
              <a:buClrTx/>
              <a:buSzPct val="75000"/>
              <a:buFontTx/>
              <a:buNone/>
              <a:tabLst/>
              <a:defRPr sz="3400" b="1" baseline="0">
                <a:solidFill>
                  <a:schemeClr val="bg1"/>
                </a:solidFill>
                <a:latin typeface="Calibri Light" panose="020F0302020204030204" pitchFamily="34" charset="0"/>
              </a:defRPr>
            </a:lvl1pPr>
          </a:lstStyle>
          <a:p>
            <a:pPr lvl="0"/>
            <a:r>
              <a:rPr lang="pl-PL" dirty="0"/>
              <a:t>Podtytuł</a:t>
            </a:r>
          </a:p>
        </p:txBody>
      </p:sp>
      <p:sp>
        <p:nvSpPr>
          <p:cNvPr id="23" name="Shape 35"/>
          <p:cNvSpPr/>
          <p:nvPr userDrawn="1"/>
        </p:nvSpPr>
        <p:spPr>
          <a:xfrm>
            <a:off x="7192764" y="4423220"/>
            <a:ext cx="1270000" cy="212031"/>
          </a:xfrm>
          <a:prstGeom prst="rect">
            <a:avLst/>
          </a:prstGeom>
          <a:solidFill>
            <a:schemeClr val="tx1"/>
          </a:solidFill>
          <a:ln w="12700">
            <a:noFill/>
            <a:miter lim="400000"/>
          </a:ln>
        </p:spPr>
        <p:txBody>
          <a:bodyPr lIns="0" tIns="0" rIns="0" bIns="0" anchor="ctr"/>
          <a:lstStyle/>
          <a:p>
            <a:pPr lvl="0">
              <a:defRPr sz="2400">
                <a:solidFill>
                  <a:srgbClr val="FFFFFF"/>
                </a:solidFill>
              </a:defRPr>
            </a:pPr>
            <a:endParaRPr lang="pl-PL" dirty="0"/>
          </a:p>
        </p:txBody>
      </p:sp>
      <p:sp>
        <p:nvSpPr>
          <p:cNvPr id="25" name="Tytuł 1"/>
          <p:cNvSpPr>
            <a:spLocks noGrp="1"/>
          </p:cNvSpPr>
          <p:nvPr>
            <p:ph type="title" hasCustomPrompt="1"/>
          </p:nvPr>
        </p:nvSpPr>
        <p:spPr>
          <a:xfrm>
            <a:off x="7042248" y="1060376"/>
            <a:ext cx="5580832" cy="2952328"/>
          </a:xfrm>
          <a:prstGeom prst="rect">
            <a:avLst/>
          </a:prstGeom>
        </p:spPr>
        <p:txBody>
          <a:bodyPr/>
          <a:lstStyle>
            <a:lvl1pPr algn="l">
              <a:spcBef>
                <a:spcPts val="0"/>
              </a:spcBef>
              <a:defRPr sz="6400" b="1" baseline="0">
                <a:solidFill>
                  <a:schemeClr val="bg1"/>
                </a:solidFill>
                <a:latin typeface="Calibri" panose="020F0502020204030204" pitchFamily="34" charset="0"/>
              </a:defRPr>
            </a:lvl1pPr>
          </a:lstStyle>
          <a:p>
            <a:r>
              <a:rPr lang="pl-PL" dirty="0"/>
              <a:t>Tutaj proszę wpisać tytuł prezentacji</a:t>
            </a:r>
          </a:p>
        </p:txBody>
      </p:sp>
      <p:sp>
        <p:nvSpPr>
          <p:cNvPr id="26" name="Symbol zastępczy tekstu 2"/>
          <p:cNvSpPr>
            <a:spLocks noGrp="1"/>
          </p:cNvSpPr>
          <p:nvPr>
            <p:ph type="body" sz="quarter" idx="14" hasCustomPrompt="1"/>
          </p:nvPr>
        </p:nvSpPr>
        <p:spPr>
          <a:xfrm>
            <a:off x="957784" y="8693224"/>
            <a:ext cx="8208912" cy="432594"/>
          </a:xfrm>
          <a:prstGeom prst="rect">
            <a:avLst/>
          </a:prstGeom>
        </p:spPr>
        <p:txBody>
          <a:bodyPr anchor="t">
            <a:noAutofit/>
          </a:bodyPr>
          <a:lstStyle>
            <a:lvl1pPr marL="0" indent="0" algn="l">
              <a:spcBef>
                <a:spcPts val="0"/>
              </a:spcBef>
              <a:spcAft>
                <a:spcPts val="0"/>
              </a:spcAft>
              <a:buNone/>
              <a:defRPr sz="2500" baseline="0">
                <a:solidFill>
                  <a:schemeClr val="bg1"/>
                </a:solidFill>
                <a:latin typeface="Calibri Light" panose="020F0302020204030204" pitchFamily="34" charset="0"/>
              </a:defRPr>
            </a:lvl1pPr>
          </a:lstStyle>
          <a:p>
            <a:pPr lvl="0"/>
            <a:r>
              <a:rPr lang="pl-PL" dirty="0"/>
              <a:t>Nazwa jednostki lub komórki</a:t>
            </a:r>
          </a:p>
        </p:txBody>
      </p:sp>
    </p:spTree>
    <p:extLst>
      <p:ext uri="{BB962C8B-B14F-4D97-AF65-F5344CB8AC3E}">
        <p14:creationId xmlns:p14="http://schemas.microsoft.com/office/powerpoint/2010/main" val="277901601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ytuł sekcji">
    <p:bg>
      <p:bgPr>
        <a:solidFill>
          <a:schemeClr val="accent1"/>
        </a:solidFill>
        <a:effectLst/>
      </p:bgPr>
    </p:bg>
    <p:spTree>
      <p:nvGrpSpPr>
        <p:cNvPr id="1" name=""/>
        <p:cNvGrpSpPr/>
        <p:nvPr/>
      </p:nvGrpSpPr>
      <p:grpSpPr>
        <a:xfrm>
          <a:off x="0" y="0"/>
          <a:ext cx="0" cy="0"/>
          <a:chOff x="0" y="0"/>
          <a:chExt cx="0" cy="0"/>
        </a:xfrm>
      </p:grpSpPr>
      <p:sp>
        <p:nvSpPr>
          <p:cNvPr id="3" name="Symbol zastępczy tekstu 2"/>
          <p:cNvSpPr>
            <a:spLocks noGrp="1"/>
          </p:cNvSpPr>
          <p:nvPr userDrawn="1">
            <p:ph type="body" sz="quarter" idx="10" hasCustomPrompt="1"/>
          </p:nvPr>
        </p:nvSpPr>
        <p:spPr>
          <a:xfrm>
            <a:off x="777600" y="6187802"/>
            <a:ext cx="11413432" cy="865187"/>
          </a:xfrm>
          <a:prstGeom prst="rect">
            <a:avLst/>
          </a:prstGeom>
        </p:spPr>
        <p:txBody>
          <a:bodyPr anchor="t">
            <a:normAutofit/>
          </a:bodyPr>
          <a:lstStyle>
            <a:lvl1pPr marL="0" indent="0" algn="l">
              <a:spcBef>
                <a:spcPts val="0"/>
              </a:spcBef>
              <a:spcAft>
                <a:spcPts val="0"/>
              </a:spcAft>
              <a:buNone/>
              <a:defRPr sz="2500" baseline="0">
                <a:solidFill>
                  <a:schemeClr val="bg1"/>
                </a:solidFill>
                <a:latin typeface="Calibri Light" panose="020F0302020204030204" pitchFamily="34" charset="0"/>
              </a:defRPr>
            </a:lvl1pPr>
          </a:lstStyle>
          <a:p>
            <a:pPr lvl="0"/>
            <a:r>
              <a:rPr lang="pl-PL" dirty="0"/>
              <a:t>Dodatkowy tekst</a:t>
            </a:r>
          </a:p>
        </p:txBody>
      </p:sp>
      <p:grpSp>
        <p:nvGrpSpPr>
          <p:cNvPr id="2" name="Grupa 1"/>
          <p:cNvGrpSpPr/>
          <p:nvPr userDrawn="1"/>
        </p:nvGrpSpPr>
        <p:grpSpPr>
          <a:xfrm>
            <a:off x="-12998" y="7678476"/>
            <a:ext cx="13017798" cy="2090536"/>
            <a:chOff x="-12998" y="7678476"/>
            <a:chExt cx="13017798" cy="2090536"/>
          </a:xfrm>
        </p:grpSpPr>
        <p:sp>
          <p:nvSpPr>
            <p:cNvPr id="19" name="Trapez 3"/>
            <p:cNvSpPr/>
            <p:nvPr/>
          </p:nvSpPr>
          <p:spPr>
            <a:xfrm>
              <a:off x="-12998" y="7678476"/>
              <a:ext cx="13017797" cy="2090536"/>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3153589"/>
                <a:gd name="connsiteY0" fmla="*/ 1143022 h 1145878"/>
                <a:gd name="connsiteX1" fmla="*/ 920097 w 13153589"/>
                <a:gd name="connsiteY1" fmla="*/ 1588 h 1145878"/>
                <a:gd name="connsiteX2" fmla="*/ 13150586 w 13153589"/>
                <a:gd name="connsiteY2" fmla="*/ 0 h 1145878"/>
                <a:gd name="connsiteX3" fmla="*/ 13153497 w 13153589"/>
                <a:gd name="connsiteY3" fmla="*/ 1145878 h 1145878"/>
                <a:gd name="connsiteX4" fmla="*/ 0 w 13153589"/>
                <a:gd name="connsiteY4" fmla="*/ 1143022 h 1145878"/>
                <a:gd name="connsiteX0" fmla="*/ 0 w 13153589"/>
                <a:gd name="connsiteY0" fmla="*/ 1146671 h 1149527"/>
                <a:gd name="connsiteX1" fmla="*/ 833477 w 13153589"/>
                <a:gd name="connsiteY1" fmla="*/ 0 h 1149527"/>
                <a:gd name="connsiteX2" fmla="*/ 13150586 w 13153589"/>
                <a:gd name="connsiteY2" fmla="*/ 3649 h 1149527"/>
                <a:gd name="connsiteX3" fmla="*/ 13153497 w 13153589"/>
                <a:gd name="connsiteY3" fmla="*/ 1149527 h 1149527"/>
                <a:gd name="connsiteX4" fmla="*/ 0 w 13153589"/>
                <a:gd name="connsiteY4" fmla="*/ 1146671 h 1149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53589" h="1149527">
                  <a:moveTo>
                    <a:pt x="0" y="1146671"/>
                  </a:moveTo>
                  <a:lnTo>
                    <a:pt x="833477" y="0"/>
                  </a:lnTo>
                  <a:lnTo>
                    <a:pt x="13150586" y="3649"/>
                  </a:lnTo>
                  <a:cubicBezTo>
                    <a:pt x="13149804" y="392752"/>
                    <a:pt x="13154279" y="760424"/>
                    <a:pt x="13153497" y="1149527"/>
                  </a:cubicBezTo>
                  <a:lnTo>
                    <a:pt x="0" y="1146671"/>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0" name="Prostokąt 19"/>
            <p:cNvSpPr/>
            <p:nvPr/>
          </p:nvSpPr>
          <p:spPr>
            <a:xfrm>
              <a:off x="0" y="8178527"/>
              <a:ext cx="13004800" cy="1590485"/>
            </a:xfrm>
            <a:prstGeom prst="rect">
              <a:avLst/>
            </a:prstGeom>
            <a:solidFill>
              <a:schemeClr val="bg1"/>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1" name="Trójkąt prostokątny 14"/>
            <p:cNvSpPr/>
            <p:nvPr/>
          </p:nvSpPr>
          <p:spPr>
            <a:xfrm flipV="1">
              <a:off x="-2756" y="8171381"/>
              <a:ext cx="621929" cy="1596952"/>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 name="connsiteX0" fmla="*/ 0 w 604316"/>
                <a:gd name="connsiteY0" fmla="*/ 787325 h 1599332"/>
                <a:gd name="connsiteX1" fmla="*/ 0 w 604316"/>
                <a:gd name="connsiteY1" fmla="*/ 0 h 1599332"/>
                <a:gd name="connsiteX2" fmla="*/ 604316 w 604316"/>
                <a:gd name="connsiteY2" fmla="*/ 1599332 h 1599332"/>
                <a:gd name="connsiteX3" fmla="*/ 0 w 604316"/>
                <a:gd name="connsiteY3" fmla="*/ 787325 h 1599332"/>
                <a:gd name="connsiteX0" fmla="*/ 0 w 604316"/>
                <a:gd name="connsiteY0" fmla="*/ 1596950 h 1599332"/>
                <a:gd name="connsiteX1" fmla="*/ 0 w 604316"/>
                <a:gd name="connsiteY1" fmla="*/ 0 h 1599332"/>
                <a:gd name="connsiteX2" fmla="*/ 604316 w 604316"/>
                <a:gd name="connsiteY2" fmla="*/ 1599332 h 1599332"/>
                <a:gd name="connsiteX3" fmla="*/ 0 w 604316"/>
                <a:gd name="connsiteY3" fmla="*/ 1596950 h 1599332"/>
                <a:gd name="connsiteX0" fmla="*/ 0 w 613841"/>
                <a:gd name="connsiteY0" fmla="*/ 1596950 h 1596950"/>
                <a:gd name="connsiteX1" fmla="*/ 0 w 613841"/>
                <a:gd name="connsiteY1" fmla="*/ 0 h 1596950"/>
                <a:gd name="connsiteX2" fmla="*/ 613841 w 613841"/>
                <a:gd name="connsiteY2" fmla="*/ 1594570 h 1596950"/>
                <a:gd name="connsiteX3" fmla="*/ 0 w 613841"/>
                <a:gd name="connsiteY3" fmla="*/ 1596950 h 1596950"/>
                <a:gd name="connsiteX0" fmla="*/ 0 w 613841"/>
                <a:gd name="connsiteY0" fmla="*/ 1589806 h 1594570"/>
                <a:gd name="connsiteX1" fmla="*/ 0 w 613841"/>
                <a:gd name="connsiteY1" fmla="*/ 0 h 1594570"/>
                <a:gd name="connsiteX2" fmla="*/ 613841 w 613841"/>
                <a:gd name="connsiteY2" fmla="*/ 1594570 h 1594570"/>
                <a:gd name="connsiteX3" fmla="*/ 0 w 613841"/>
                <a:gd name="connsiteY3" fmla="*/ 1589806 h 1594570"/>
                <a:gd name="connsiteX0" fmla="*/ 0 w 611460"/>
                <a:gd name="connsiteY0" fmla="*/ 1589806 h 1589806"/>
                <a:gd name="connsiteX1" fmla="*/ 0 w 611460"/>
                <a:gd name="connsiteY1" fmla="*/ 0 h 1589806"/>
                <a:gd name="connsiteX2" fmla="*/ 611460 w 611460"/>
                <a:gd name="connsiteY2" fmla="*/ 1585045 h 1589806"/>
                <a:gd name="connsiteX3" fmla="*/ 0 w 611460"/>
                <a:gd name="connsiteY3" fmla="*/ 1589806 h 1589806"/>
                <a:gd name="connsiteX0" fmla="*/ 0 w 613841"/>
                <a:gd name="connsiteY0" fmla="*/ 1589806 h 1589806"/>
                <a:gd name="connsiteX1" fmla="*/ 0 w 613841"/>
                <a:gd name="connsiteY1" fmla="*/ 0 h 1589806"/>
                <a:gd name="connsiteX2" fmla="*/ 613841 w 613841"/>
                <a:gd name="connsiteY2" fmla="*/ 1587426 h 1589806"/>
                <a:gd name="connsiteX3" fmla="*/ 0 w 613841"/>
                <a:gd name="connsiteY3" fmla="*/ 1589806 h 1589806"/>
                <a:gd name="connsiteX0" fmla="*/ 0 w 613841"/>
                <a:gd name="connsiteY0" fmla="*/ 1589806 h 1594570"/>
                <a:gd name="connsiteX1" fmla="*/ 0 w 613841"/>
                <a:gd name="connsiteY1" fmla="*/ 0 h 1594570"/>
                <a:gd name="connsiteX2" fmla="*/ 613841 w 613841"/>
                <a:gd name="connsiteY2" fmla="*/ 1594570 h 1594570"/>
                <a:gd name="connsiteX3" fmla="*/ 0 w 613841"/>
                <a:gd name="connsiteY3" fmla="*/ 1589806 h 1594570"/>
                <a:gd name="connsiteX0" fmla="*/ 2381 w 613841"/>
                <a:gd name="connsiteY0" fmla="*/ 1596950 h 1596950"/>
                <a:gd name="connsiteX1" fmla="*/ 0 w 613841"/>
                <a:gd name="connsiteY1" fmla="*/ 0 h 1596950"/>
                <a:gd name="connsiteX2" fmla="*/ 613841 w 613841"/>
                <a:gd name="connsiteY2" fmla="*/ 1594570 h 1596950"/>
                <a:gd name="connsiteX3" fmla="*/ 2381 w 613841"/>
                <a:gd name="connsiteY3" fmla="*/ 1596950 h 1596950"/>
                <a:gd name="connsiteX0" fmla="*/ 105 w 616327"/>
                <a:gd name="connsiteY0" fmla="*/ 1596950 h 1596950"/>
                <a:gd name="connsiteX1" fmla="*/ 2486 w 616327"/>
                <a:gd name="connsiteY1" fmla="*/ 0 h 1596950"/>
                <a:gd name="connsiteX2" fmla="*/ 616327 w 616327"/>
                <a:gd name="connsiteY2" fmla="*/ 1594570 h 1596950"/>
                <a:gd name="connsiteX3" fmla="*/ 105 w 616327"/>
                <a:gd name="connsiteY3" fmla="*/ 1596950 h 1596950"/>
                <a:gd name="connsiteX0" fmla="*/ 105 w 609303"/>
                <a:gd name="connsiteY0" fmla="*/ 1596950 h 1596952"/>
                <a:gd name="connsiteX1" fmla="*/ 2486 w 609303"/>
                <a:gd name="connsiteY1" fmla="*/ 0 h 1596952"/>
                <a:gd name="connsiteX2" fmla="*/ 609303 w 609303"/>
                <a:gd name="connsiteY2" fmla="*/ 1596952 h 1596952"/>
                <a:gd name="connsiteX3" fmla="*/ 105 w 609303"/>
                <a:gd name="connsiteY3" fmla="*/ 1596950 h 1596952"/>
                <a:gd name="connsiteX0" fmla="*/ 2302 w 611500"/>
                <a:gd name="connsiteY0" fmla="*/ 1596950 h 1596952"/>
                <a:gd name="connsiteX1" fmla="*/ 0 w 611500"/>
                <a:gd name="connsiteY1" fmla="*/ 0 h 1596952"/>
                <a:gd name="connsiteX2" fmla="*/ 611500 w 611500"/>
                <a:gd name="connsiteY2" fmla="*/ 1596952 h 1596952"/>
                <a:gd name="connsiteX3" fmla="*/ 2302 w 611500"/>
                <a:gd name="connsiteY3" fmla="*/ 1596950 h 1596952"/>
              </a:gdLst>
              <a:ahLst/>
              <a:cxnLst>
                <a:cxn ang="0">
                  <a:pos x="connsiteX0" y="connsiteY0"/>
                </a:cxn>
                <a:cxn ang="0">
                  <a:pos x="connsiteX1" y="connsiteY1"/>
                </a:cxn>
                <a:cxn ang="0">
                  <a:pos x="connsiteX2" y="connsiteY2"/>
                </a:cxn>
                <a:cxn ang="0">
                  <a:pos x="connsiteX3" y="connsiteY3"/>
                </a:cxn>
              </a:cxnLst>
              <a:rect l="l" t="t" r="r" b="b"/>
              <a:pathLst>
                <a:path w="611500" h="1596952">
                  <a:moveTo>
                    <a:pt x="2302" y="1596950"/>
                  </a:moveTo>
                  <a:cubicBezTo>
                    <a:pt x="1508" y="1064633"/>
                    <a:pt x="794" y="532317"/>
                    <a:pt x="0" y="0"/>
                  </a:cubicBezTo>
                  <a:lnTo>
                    <a:pt x="611500" y="1596952"/>
                  </a:lnTo>
                  <a:lnTo>
                    <a:pt x="2302" y="1596950"/>
                  </a:lnTo>
                  <a:close/>
                </a:path>
              </a:pathLst>
            </a:custGeom>
            <a:solidFill>
              <a:schemeClr val="tx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pic>
          <p:nvPicPr>
            <p:cNvPr id="1026" name="Picture 2" descr="D:\Moje obrazy\logo zus\logoZUSnoweRozwinieci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90747" y="8682125"/>
              <a:ext cx="2560325" cy="575464"/>
            </a:xfrm>
            <a:prstGeom prst="rect">
              <a:avLst/>
            </a:prstGeom>
            <a:noFill/>
            <a:extLst>
              <a:ext uri="{909E8E84-426E-40DD-AFC4-6F175D3DCCD1}">
                <a14:hiddenFill xmlns:a14="http://schemas.microsoft.com/office/drawing/2010/main">
                  <a:solidFill>
                    <a:srgbClr val="FFFFFF"/>
                  </a:solidFill>
                </a14:hiddenFill>
              </a:ext>
            </a:extLst>
          </p:spPr>
        </p:pic>
      </p:grpSp>
      <p:sp>
        <p:nvSpPr>
          <p:cNvPr id="24" name="Symbol zastępczy tekstu 2"/>
          <p:cNvSpPr>
            <a:spLocks noGrp="1"/>
          </p:cNvSpPr>
          <p:nvPr userDrawn="1">
            <p:ph type="body" sz="quarter" idx="11" hasCustomPrompt="1"/>
          </p:nvPr>
        </p:nvSpPr>
        <p:spPr>
          <a:xfrm>
            <a:off x="777600" y="4565526"/>
            <a:ext cx="11413432" cy="1080120"/>
          </a:xfrm>
          <a:prstGeom prst="rect">
            <a:avLst/>
          </a:prstGeom>
        </p:spPr>
        <p:txBody>
          <a:bodyPr anchor="t">
            <a:normAutofit/>
          </a:bodyPr>
          <a:lstStyle>
            <a:lvl1pPr marL="0" marR="0" indent="0" algn="l" defTabSz="584200" eaLnBrk="1" fontAlgn="auto" latinLnBrk="0" hangingPunct="1">
              <a:lnSpc>
                <a:spcPct val="100000"/>
              </a:lnSpc>
              <a:spcBef>
                <a:spcPts val="0"/>
              </a:spcBef>
              <a:spcAft>
                <a:spcPts val="0"/>
              </a:spcAft>
              <a:buClrTx/>
              <a:buSzPct val="75000"/>
              <a:buFontTx/>
              <a:buNone/>
              <a:tabLst/>
              <a:defRPr sz="3400" b="1" baseline="0">
                <a:solidFill>
                  <a:schemeClr val="bg1"/>
                </a:solidFill>
                <a:latin typeface="Calibri Light" panose="020F0302020204030204" pitchFamily="34" charset="0"/>
              </a:defRPr>
            </a:lvl1pPr>
          </a:lstStyle>
          <a:p>
            <a:pPr lvl="0"/>
            <a:r>
              <a:rPr lang="pl-PL" dirty="0"/>
              <a:t>Podtytuł sekcji</a:t>
            </a:r>
          </a:p>
        </p:txBody>
      </p:sp>
      <p:sp>
        <p:nvSpPr>
          <p:cNvPr id="25" name="Symbol zastępczy tekstu 2"/>
          <p:cNvSpPr>
            <a:spLocks noGrp="1"/>
          </p:cNvSpPr>
          <p:nvPr userDrawn="1">
            <p:ph type="body" sz="quarter" idx="12" hasCustomPrompt="1"/>
          </p:nvPr>
        </p:nvSpPr>
        <p:spPr>
          <a:xfrm>
            <a:off x="777600" y="1189534"/>
            <a:ext cx="11413432" cy="2016224"/>
          </a:xfrm>
          <a:prstGeom prst="rect">
            <a:avLst/>
          </a:prstGeom>
        </p:spPr>
        <p:txBody>
          <a:bodyPr anchor="t">
            <a:noAutofit/>
          </a:bodyPr>
          <a:lstStyle>
            <a:lvl1pPr marL="0" indent="0" algn="l">
              <a:spcBef>
                <a:spcPts val="0"/>
              </a:spcBef>
              <a:spcAft>
                <a:spcPts val="0"/>
              </a:spcAft>
              <a:buNone/>
              <a:defRPr sz="6400" b="1" baseline="0">
                <a:solidFill>
                  <a:schemeClr val="bg1"/>
                </a:solidFill>
                <a:latin typeface="Calibri" panose="020F0502020204030204" pitchFamily="34" charset="0"/>
              </a:defRPr>
            </a:lvl1pPr>
          </a:lstStyle>
          <a:p>
            <a:pPr lvl="0"/>
            <a:r>
              <a:rPr lang="pl-PL" dirty="0"/>
              <a:t>Tu proszę wpisać tytuł sekcji tytuł sekcji</a:t>
            </a:r>
          </a:p>
        </p:txBody>
      </p:sp>
      <p:sp>
        <p:nvSpPr>
          <p:cNvPr id="28" name="Shape 35"/>
          <p:cNvSpPr/>
          <p:nvPr userDrawn="1"/>
        </p:nvSpPr>
        <p:spPr>
          <a:xfrm>
            <a:off x="885776" y="3796481"/>
            <a:ext cx="1270000" cy="212031"/>
          </a:xfrm>
          <a:prstGeom prst="rect">
            <a:avLst/>
          </a:prstGeom>
          <a:solidFill>
            <a:schemeClr val="tx1"/>
          </a:solidFill>
          <a:ln w="12700">
            <a:miter lim="400000"/>
          </a:ln>
        </p:spPr>
        <p:txBody>
          <a:bodyPr lIns="0" tIns="0" rIns="0" bIns="0" anchor="ctr"/>
          <a:lstStyle/>
          <a:p>
            <a:pPr lvl="0">
              <a:defRPr sz="2400">
                <a:solidFill>
                  <a:srgbClr val="FFFFFF"/>
                </a:solidFill>
              </a:defRPr>
            </a:pPr>
            <a:endParaRPr lang="pl-PL" dirty="0"/>
          </a:p>
        </p:txBody>
      </p:sp>
      <p:sp>
        <p:nvSpPr>
          <p:cNvPr id="14" name="Symbol zastępczy tekstu 2"/>
          <p:cNvSpPr>
            <a:spLocks noGrp="1"/>
          </p:cNvSpPr>
          <p:nvPr>
            <p:ph type="body" sz="quarter" idx="13" hasCustomPrompt="1"/>
          </p:nvPr>
        </p:nvSpPr>
        <p:spPr>
          <a:xfrm>
            <a:off x="957784" y="8693224"/>
            <a:ext cx="8208912" cy="432594"/>
          </a:xfrm>
          <a:prstGeom prst="rect">
            <a:avLst/>
          </a:prstGeom>
        </p:spPr>
        <p:txBody>
          <a:bodyPr anchor="t">
            <a:noAutofit/>
          </a:bodyPr>
          <a:lstStyle>
            <a:lvl1pPr marL="0" indent="0" algn="l">
              <a:spcBef>
                <a:spcPts val="0"/>
              </a:spcBef>
              <a:spcAft>
                <a:spcPts val="0"/>
              </a:spcAft>
              <a:buNone/>
              <a:defRPr sz="2500" baseline="0">
                <a:solidFill>
                  <a:schemeClr val="tx1"/>
                </a:solidFill>
                <a:latin typeface="Calibri Light" panose="020F0302020204030204" pitchFamily="34" charset="0"/>
              </a:defRPr>
            </a:lvl1pPr>
          </a:lstStyle>
          <a:p>
            <a:pPr lvl="0"/>
            <a:r>
              <a:rPr lang="pl-PL" dirty="0"/>
              <a:t>Nazwa jednostki lub komórki</a:t>
            </a:r>
          </a:p>
        </p:txBody>
      </p:sp>
    </p:spTree>
    <p:extLst>
      <p:ext uri="{BB962C8B-B14F-4D97-AF65-F5344CB8AC3E}">
        <p14:creationId xmlns:p14="http://schemas.microsoft.com/office/powerpoint/2010/main" val="2453873670"/>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 i grafika - krótszy tytuł">
    <p:spTree>
      <p:nvGrpSpPr>
        <p:cNvPr id="1" name=""/>
        <p:cNvGrpSpPr/>
        <p:nvPr/>
      </p:nvGrpSpPr>
      <p:grpSpPr>
        <a:xfrm>
          <a:off x="0" y="0"/>
          <a:ext cx="0" cy="0"/>
          <a:chOff x="0" y="0"/>
          <a:chExt cx="0" cy="0"/>
        </a:xfrm>
      </p:grpSpPr>
      <p:grpSp>
        <p:nvGrpSpPr>
          <p:cNvPr id="4" name="Grupa 3"/>
          <p:cNvGrpSpPr/>
          <p:nvPr userDrawn="1"/>
        </p:nvGrpSpPr>
        <p:grpSpPr>
          <a:xfrm>
            <a:off x="-1" y="0"/>
            <a:ext cx="13004802" cy="9773344"/>
            <a:chOff x="-1" y="0"/>
            <a:chExt cx="13004802" cy="9773344"/>
          </a:xfrm>
        </p:grpSpPr>
        <p:sp>
          <p:nvSpPr>
            <p:cNvPr id="5" name="Trapez 3"/>
            <p:cNvSpPr/>
            <p:nvPr/>
          </p:nvSpPr>
          <p:spPr>
            <a:xfrm flipH="1" flipV="1">
              <a:off x="2439" y="0"/>
              <a:ext cx="2923680" cy="57413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745982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10407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208726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1043460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43460 w 12681995"/>
                <a:gd name="connsiteY1" fmla="*/ 53024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64120 w 12681995"/>
                <a:gd name="connsiteY1" fmla="*/ 25304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33132 w 12681995"/>
                <a:gd name="connsiteY1" fmla="*/ 636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1033132" y="636"/>
                  </a:lnTo>
                  <a:lnTo>
                    <a:pt x="12678992" y="0"/>
                  </a:lnTo>
                  <a:cubicBezTo>
                    <a:pt x="12678210" y="389103"/>
                    <a:pt x="12682685" y="756775"/>
                    <a:pt x="12681903" y="1145878"/>
                  </a:cubicBezTo>
                  <a:lnTo>
                    <a:pt x="0" y="1148260"/>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nvGrpSpPr>
            <p:cNvPr id="6" name="Grupa 5"/>
            <p:cNvGrpSpPr/>
            <p:nvPr/>
          </p:nvGrpSpPr>
          <p:grpSpPr>
            <a:xfrm>
              <a:off x="-1" y="8625084"/>
              <a:ext cx="13004802" cy="1148260"/>
              <a:chOff x="-1" y="8625084"/>
              <a:chExt cx="13004802" cy="1148260"/>
            </a:xfrm>
          </p:grpSpPr>
          <p:sp>
            <p:nvSpPr>
              <p:cNvPr id="7" name="Trapez 3"/>
              <p:cNvSpPr/>
              <p:nvPr/>
            </p:nvSpPr>
            <p:spPr>
              <a:xfrm>
                <a:off x="-1" y="8625084"/>
                <a:ext cx="13004801" cy="114826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448503" y="1588"/>
                    </a:lnTo>
                    <a:lnTo>
                      <a:pt x="12678992" y="0"/>
                    </a:lnTo>
                    <a:cubicBezTo>
                      <a:pt x="12678210" y="389103"/>
                      <a:pt x="12682685" y="756775"/>
                      <a:pt x="12681903" y="1145878"/>
                    </a:cubicBezTo>
                    <a:lnTo>
                      <a:pt x="0" y="1148260"/>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0" name="Shape 42"/>
              <p:cNvSpPr/>
              <p:nvPr/>
            </p:nvSpPr>
            <p:spPr>
              <a:xfrm>
                <a:off x="0" y="8981256"/>
                <a:ext cx="13004801" cy="792088"/>
              </a:xfrm>
              <a:prstGeom prst="rect">
                <a:avLst/>
              </a:prstGeom>
              <a:solidFill>
                <a:schemeClr val="tx1"/>
              </a:solidFill>
              <a:ln w="12700">
                <a:miter lim="400000"/>
              </a:ln>
              <a:effectLst/>
            </p:spPr>
            <p:txBody>
              <a:bodyPr lIns="0" tIns="0" rIns="0" bIns="0" anchor="ctr"/>
              <a:lstStyle/>
              <a:p>
                <a:pPr lvl="0">
                  <a:defRPr sz="2400">
                    <a:solidFill>
                      <a:srgbClr val="FFFFFF"/>
                    </a:solidFill>
                  </a:defRPr>
                </a:pPr>
                <a:endParaRPr lang="pl-PL" dirty="0"/>
              </a:p>
            </p:txBody>
          </p:sp>
          <p:sp>
            <p:nvSpPr>
              <p:cNvPr id="11" name="Trójkąt prostokątny 14"/>
              <p:cNvSpPr/>
              <p:nvPr/>
            </p:nvSpPr>
            <p:spPr>
              <a:xfrm flipV="1">
                <a:off x="0" y="8978626"/>
                <a:ext cx="318566" cy="789707"/>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Lst>
                <a:ahLst/>
                <a:cxnLst>
                  <a:cxn ang="0">
                    <a:pos x="connsiteX0" y="connsiteY0"/>
                  </a:cxn>
                  <a:cxn ang="0">
                    <a:pos x="connsiteX1" y="connsiteY1"/>
                  </a:cxn>
                  <a:cxn ang="0">
                    <a:pos x="connsiteX2" y="connsiteY2"/>
                  </a:cxn>
                  <a:cxn ang="0">
                    <a:pos x="connsiteX3" y="connsiteY3"/>
                  </a:cxn>
                </a:cxnLst>
                <a:rect l="l" t="t" r="r" b="b"/>
                <a:pathLst>
                  <a:path w="318566" h="789707">
                    <a:moveTo>
                      <a:pt x="0" y="787325"/>
                    </a:moveTo>
                    <a:lnTo>
                      <a:pt x="0" y="0"/>
                    </a:lnTo>
                    <a:lnTo>
                      <a:pt x="318566" y="789707"/>
                    </a:lnTo>
                    <a:lnTo>
                      <a:pt x="0" y="787325"/>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grpSp>
      <p:pic>
        <p:nvPicPr>
          <p:cNvPr id="12" name="Picture 2" descr="D:\Moje obrazy\logo zus\logoZUSnoweRozwiniecie.png"/>
          <p:cNvPicPr>
            <a:picLocks noChangeAspect="1" noChangeArrowheads="1"/>
          </p:cNvPicPr>
          <p:nvPr userDrawn="1"/>
        </p:nvPicPr>
        <p:blipFill>
          <a:blip r:embed="rId2" cstate="print">
            <a:biLevel thresh="50000"/>
            <a:extLst>
              <a:ext uri="{BEBA8EAE-BF5A-486C-A8C5-ECC9F3942E4B}">
                <a14:imgProps xmlns:a14="http://schemas.microsoft.com/office/drawing/2010/main">
                  <a14:imgLayer r:embed="rId3">
                    <a14:imgEffect>
                      <a14:colorTemperature colorTemp="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1486936" y="9233434"/>
            <a:ext cx="1280160" cy="287731"/>
          </a:xfrm>
          <a:prstGeom prst="rect">
            <a:avLst/>
          </a:prstGeom>
          <a:noFill/>
          <a:extLst>
            <a:ext uri="{909E8E84-426E-40DD-AFC4-6F175D3DCCD1}">
              <a14:hiddenFill xmlns:a14="http://schemas.microsoft.com/office/drawing/2010/main">
                <a:solidFill>
                  <a:srgbClr val="FFFFFF"/>
                </a:solidFill>
              </a14:hiddenFill>
            </a:ext>
          </a:extLst>
        </p:spPr>
      </p:pic>
      <p:sp>
        <p:nvSpPr>
          <p:cNvPr id="15" name="Symbol zastępczy tekstu 14"/>
          <p:cNvSpPr>
            <a:spLocks noGrp="1"/>
          </p:cNvSpPr>
          <p:nvPr>
            <p:ph type="body" sz="quarter" idx="11"/>
          </p:nvPr>
        </p:nvSpPr>
        <p:spPr>
          <a:xfrm>
            <a:off x="777600" y="3364632"/>
            <a:ext cx="5508776" cy="4968552"/>
          </a:xfrm>
          <a:prstGeom prst="rect">
            <a:avLst/>
          </a:prstGeom>
        </p:spPr>
        <p:txBody>
          <a:bodyPr/>
          <a:lstStyle>
            <a:lvl1pPr marL="0" indent="0">
              <a:spcBef>
                <a:spcPts val="0"/>
              </a:spcBef>
              <a:spcAft>
                <a:spcPts val="600"/>
              </a:spcAft>
              <a:buFont typeface="Arial" panose="020B0604020202020204" pitchFamily="34" charset="0"/>
              <a:buNone/>
              <a:defRPr sz="2000" b="0">
                <a:solidFill>
                  <a:schemeClr val="tx2"/>
                </a:solidFill>
                <a:latin typeface="Calibri" panose="020F0502020204030204" pitchFamily="34" charset="0"/>
              </a:defRPr>
            </a:lvl1pPr>
            <a:lvl2pPr marL="432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2pPr>
            <a:lvl3pPr marL="864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3pPr>
            <a:lvl4pPr marL="1296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4pPr>
            <a:lvl5pPr marL="2222500" indent="-444500">
              <a:buFont typeface="Arial" panose="020B0604020202020204" pitchFamily="34" charset="0"/>
              <a:buChar char="•"/>
              <a:defRPr sz="1600" b="0">
                <a:latin typeface="+mn-lt"/>
              </a:defRPr>
            </a:lvl5pPr>
          </a:lstStyle>
          <a:p>
            <a:pPr lvl="0"/>
            <a:r>
              <a:rPr lang="pl-PL"/>
              <a:t>Kliknij, aby edytować style wzorca tekstu</a:t>
            </a:r>
          </a:p>
          <a:p>
            <a:pPr lvl="1"/>
            <a:r>
              <a:rPr lang="pl-PL"/>
              <a:t>Drugi poziom</a:t>
            </a:r>
          </a:p>
          <a:p>
            <a:pPr lvl="2"/>
            <a:r>
              <a:rPr lang="pl-PL"/>
              <a:t>Trzeci poziom</a:t>
            </a:r>
          </a:p>
          <a:p>
            <a:pPr lvl="3"/>
            <a:r>
              <a:rPr lang="pl-PL"/>
              <a:t>Czwarty poziom</a:t>
            </a:r>
          </a:p>
        </p:txBody>
      </p:sp>
      <p:sp>
        <p:nvSpPr>
          <p:cNvPr id="16" name="Symbol zastępczy tekstu 14"/>
          <p:cNvSpPr>
            <a:spLocks noGrp="1"/>
          </p:cNvSpPr>
          <p:nvPr>
            <p:ph type="body" sz="quarter" idx="12" hasCustomPrompt="1"/>
          </p:nvPr>
        </p:nvSpPr>
        <p:spPr>
          <a:xfrm>
            <a:off x="741760" y="2212504"/>
            <a:ext cx="11521280" cy="864096"/>
          </a:xfrm>
          <a:prstGeom prst="rect">
            <a:avLst/>
          </a:prstGeom>
        </p:spPr>
        <p:txBody>
          <a:bodyPr/>
          <a:lstStyle>
            <a:lvl1pPr marL="0" marR="0" indent="0" defTabSz="584200" eaLnBrk="1" fontAlgn="auto" latinLnBrk="0" hangingPunct="1">
              <a:lnSpc>
                <a:spcPct val="100000"/>
              </a:lnSpc>
              <a:spcBef>
                <a:spcPts val="0"/>
              </a:spcBef>
              <a:spcAft>
                <a:spcPts val="600"/>
              </a:spcAft>
              <a:buClrTx/>
              <a:buSzPct val="75000"/>
              <a:buFont typeface="Arial" panose="020B0604020202020204" pitchFamily="34" charset="0"/>
              <a:buNone/>
              <a:tabLst/>
              <a:defRPr sz="2500" b="0" baseline="0">
                <a:solidFill>
                  <a:schemeClr val="tx1"/>
                </a:solidFill>
                <a:latin typeface="Calibri" panose="020F0502020204030204" pitchFamily="34" charset="0"/>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marL="0" marR="0" lvl="0" indent="0" defTabSz="584200" eaLnBrk="1" fontAlgn="auto" latinLnBrk="0" hangingPunct="1">
              <a:lnSpc>
                <a:spcPct val="100000"/>
              </a:lnSpc>
              <a:spcBef>
                <a:spcPts val="4200"/>
              </a:spcBef>
              <a:spcAft>
                <a:spcPts val="0"/>
              </a:spcAft>
              <a:buClrTx/>
              <a:buSzPct val="75000"/>
              <a:buFont typeface="Arial" panose="020B0604020202020204" pitchFamily="34" charset="0"/>
              <a:buNone/>
              <a:tabLst/>
              <a:defRPr/>
            </a:pPr>
            <a:r>
              <a:rPr lang="pl-PL" dirty="0"/>
              <a:t>Tu można wpisać tekst wprowadzający. Zieloną kreskę można w razie potrzeby przesunąć (ale nie wydłużać) we wzorcu: menu „Widok” &gt; „Wzorzec slajdów”.</a:t>
            </a:r>
          </a:p>
        </p:txBody>
      </p:sp>
      <p:sp>
        <p:nvSpPr>
          <p:cNvPr id="17" name="Symbol zastępczy tekstu 2"/>
          <p:cNvSpPr>
            <a:spLocks noGrp="1"/>
          </p:cNvSpPr>
          <p:nvPr>
            <p:ph type="body" sz="quarter" idx="13" hasCustomPrompt="1"/>
          </p:nvPr>
        </p:nvSpPr>
        <p:spPr>
          <a:xfrm>
            <a:off x="3046016" y="77664"/>
            <a:ext cx="9217024" cy="381719"/>
          </a:xfrm>
          <a:prstGeom prst="rect">
            <a:avLst/>
          </a:prstGeom>
        </p:spPr>
        <p:txBody>
          <a:bodyPr anchor="t">
            <a:normAutofit/>
          </a:bodyPr>
          <a:lstStyle>
            <a:lvl1pPr marL="0" indent="0" algn="l">
              <a:spcBef>
                <a:spcPts val="0"/>
              </a:spcBef>
              <a:spcAft>
                <a:spcPts val="600"/>
              </a:spcAft>
              <a:buNone/>
              <a:defRPr sz="1900" b="1" baseline="0">
                <a:solidFill>
                  <a:schemeClr val="tx1"/>
                </a:solidFill>
                <a:latin typeface="Calibri" panose="020F0502020204030204" pitchFamily="34" charset="0"/>
              </a:defRPr>
            </a:lvl1pPr>
          </a:lstStyle>
          <a:p>
            <a:pPr lvl="0"/>
            <a:r>
              <a:rPr lang="pl-PL" dirty="0"/>
              <a:t>Tytuł sekcji (najlepiej wpisać w „Widoku wzorca” do układu slajdu dla każdej sekcji) </a:t>
            </a:r>
          </a:p>
        </p:txBody>
      </p:sp>
      <p:sp>
        <p:nvSpPr>
          <p:cNvPr id="18" name="Symbol zastępczy tekstu 14"/>
          <p:cNvSpPr>
            <a:spLocks noGrp="1"/>
          </p:cNvSpPr>
          <p:nvPr>
            <p:ph type="body" sz="quarter" idx="14" hasCustomPrompt="1"/>
          </p:nvPr>
        </p:nvSpPr>
        <p:spPr>
          <a:xfrm>
            <a:off x="741760" y="844352"/>
            <a:ext cx="11521280" cy="864096"/>
          </a:xfrm>
          <a:prstGeom prst="rect">
            <a:avLst/>
          </a:prstGeom>
        </p:spPr>
        <p:txBody>
          <a:bodyPr/>
          <a:lstStyle>
            <a:lvl1pPr marL="0" indent="0">
              <a:spcBef>
                <a:spcPts val="0"/>
              </a:spcBef>
              <a:spcAft>
                <a:spcPts val="0"/>
              </a:spcAft>
              <a:buFont typeface="Arial" panose="020B0604020202020204" pitchFamily="34" charset="0"/>
              <a:buNone/>
              <a:defRPr sz="5200" b="1" baseline="0">
                <a:solidFill>
                  <a:schemeClr val="tx1"/>
                </a:solidFill>
                <a:latin typeface="Calibri" panose="020F0502020204030204" pitchFamily="34" charset="0"/>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lvl="0"/>
            <a:r>
              <a:rPr lang="pl-PL" dirty="0"/>
              <a:t>Tytuł slajdu krótszy</a:t>
            </a:r>
          </a:p>
        </p:txBody>
      </p:sp>
      <p:sp>
        <p:nvSpPr>
          <p:cNvPr id="19" name="Shape 35"/>
          <p:cNvSpPr/>
          <p:nvPr userDrawn="1"/>
        </p:nvSpPr>
        <p:spPr>
          <a:xfrm>
            <a:off x="829279" y="1780456"/>
            <a:ext cx="1270000" cy="212031"/>
          </a:xfrm>
          <a:prstGeom prst="rect">
            <a:avLst/>
          </a:prstGeom>
          <a:solidFill>
            <a:srgbClr val="029A3F"/>
          </a:solidFill>
          <a:ln w="12700">
            <a:miter lim="400000"/>
          </a:ln>
        </p:spPr>
        <p:txBody>
          <a:bodyPr lIns="0" tIns="0" rIns="0" bIns="0" anchor="ctr"/>
          <a:lstStyle/>
          <a:p>
            <a:pPr lvl="0">
              <a:defRPr sz="2400">
                <a:solidFill>
                  <a:srgbClr val="FFFFFF"/>
                </a:solidFill>
              </a:defRPr>
            </a:pPr>
            <a:endParaRPr lang="pl-PL" dirty="0"/>
          </a:p>
        </p:txBody>
      </p:sp>
      <p:sp>
        <p:nvSpPr>
          <p:cNvPr id="21" name="Symbol zastępczy zawartości 20"/>
          <p:cNvSpPr>
            <a:spLocks noGrp="1"/>
          </p:cNvSpPr>
          <p:nvPr>
            <p:ph sz="quarter" idx="15"/>
          </p:nvPr>
        </p:nvSpPr>
        <p:spPr>
          <a:xfrm>
            <a:off x="6789738" y="3364632"/>
            <a:ext cx="5473302" cy="4968552"/>
          </a:xfrm>
          <a:prstGeom prst="rect">
            <a:avLst/>
          </a:prstGeom>
        </p:spPr>
        <p:txBody>
          <a:bodyPr/>
          <a:lstStyle>
            <a:lvl1pPr marL="0" indent="0">
              <a:spcBef>
                <a:spcPts val="0"/>
              </a:spcBef>
              <a:spcAft>
                <a:spcPts val="600"/>
              </a:spcAft>
              <a:buNone/>
              <a:defRPr sz="2000">
                <a:solidFill>
                  <a:schemeClr val="tx2"/>
                </a:solidFill>
                <a:latin typeface="Calibri" panose="020F0502020204030204" pitchFamily="34" charset="0"/>
              </a:defRPr>
            </a:lvl1pPr>
            <a:lvl2pPr marL="432000" indent="-432000">
              <a:spcBef>
                <a:spcPts val="0"/>
              </a:spcBef>
              <a:spcAft>
                <a:spcPts val="600"/>
              </a:spcAft>
              <a:defRPr sz="2000">
                <a:solidFill>
                  <a:schemeClr val="tx2"/>
                </a:solidFill>
                <a:latin typeface="Calibri" panose="020F0502020204030204" pitchFamily="34" charset="0"/>
              </a:defRPr>
            </a:lvl2pPr>
            <a:lvl3pPr marL="864000" indent="-432000">
              <a:spcBef>
                <a:spcPts val="0"/>
              </a:spcBef>
              <a:spcAft>
                <a:spcPts val="600"/>
              </a:spcAft>
              <a:defRPr sz="2000">
                <a:solidFill>
                  <a:schemeClr val="tx2"/>
                </a:solidFill>
                <a:latin typeface="Calibri" panose="020F0502020204030204" pitchFamily="34" charset="0"/>
              </a:defRPr>
            </a:lvl3pPr>
            <a:lvl4pPr marL="1296000" indent="-432000">
              <a:spcBef>
                <a:spcPts val="0"/>
              </a:spcBef>
              <a:spcAft>
                <a:spcPts val="600"/>
              </a:spcAft>
              <a:defRPr sz="2000">
                <a:solidFill>
                  <a:schemeClr val="tx2"/>
                </a:solidFill>
                <a:latin typeface="Calibri" panose="020F0502020204030204" pitchFamily="34" charset="0"/>
              </a:defRPr>
            </a:lvl4pPr>
            <a:lvl5pPr>
              <a:defRPr sz="1600">
                <a:solidFill>
                  <a:schemeClr val="tx2"/>
                </a:solidFill>
                <a:latin typeface="+mn-lt"/>
              </a:defRPr>
            </a:lvl5pPr>
          </a:lstStyle>
          <a:p>
            <a:pPr lvl="0"/>
            <a:r>
              <a:rPr lang="pl-PL"/>
              <a:t>Kliknij, aby edytować style wzorca tekstu</a:t>
            </a:r>
          </a:p>
          <a:p>
            <a:pPr lvl="1"/>
            <a:r>
              <a:rPr lang="pl-PL"/>
              <a:t>Drugi poziom</a:t>
            </a:r>
          </a:p>
          <a:p>
            <a:pPr lvl="2"/>
            <a:r>
              <a:rPr lang="pl-PL"/>
              <a:t>Trzeci poziom</a:t>
            </a:r>
          </a:p>
          <a:p>
            <a:pPr lvl="3"/>
            <a:r>
              <a:rPr lang="pl-PL"/>
              <a:t>Czwarty poziom</a:t>
            </a:r>
          </a:p>
        </p:txBody>
      </p:sp>
      <p:sp>
        <p:nvSpPr>
          <p:cNvPr id="2" name="pole tekstowe 1"/>
          <p:cNvSpPr txBox="1"/>
          <p:nvPr userDrawn="1"/>
        </p:nvSpPr>
        <p:spPr>
          <a:xfrm>
            <a:off x="829279" y="83994"/>
            <a:ext cx="776577" cy="4103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1" hangingPunct="0">
              <a:lnSpc>
                <a:spcPct val="100000"/>
              </a:lnSpc>
              <a:spcBef>
                <a:spcPts val="0"/>
              </a:spcBef>
              <a:spcAft>
                <a:spcPts val="0"/>
              </a:spcAft>
              <a:buClrTx/>
              <a:buSzTx/>
              <a:buFontTx/>
              <a:buNone/>
              <a:tabLst/>
            </a:pPr>
            <a:fld id="{C19836D0-3F8D-48FA-A6B3-A53F85479A39}" type="slidenum">
              <a:rPr kumimoji="0" lang="pl-PL" sz="2000" b="1" i="0" u="none" strike="noStrike" cap="none" spc="0" normalizeH="0" baseline="0" smtClean="0">
                <a:ln>
                  <a:noFill/>
                </a:ln>
                <a:solidFill>
                  <a:schemeClr val="bg1"/>
                </a:solidFill>
                <a:effectLst/>
                <a:uFillTx/>
                <a:latin typeface="Calibri" panose="020F0502020204030204" pitchFamily="34" charset="0"/>
                <a:ea typeface="+mn-ea"/>
                <a:cs typeface="+mn-cs"/>
                <a:sym typeface="Helvetica Light"/>
              </a:rPr>
              <a:t>‹#›</a:t>
            </a:fld>
            <a:endParaRPr kumimoji="0" lang="pl-PL" sz="2000" b="1" i="0" u="none" strike="noStrike" cap="none" spc="0" normalizeH="0" baseline="0" dirty="0">
              <a:ln>
                <a:noFill/>
              </a:ln>
              <a:solidFill>
                <a:schemeClr val="bg1"/>
              </a:solidFill>
              <a:effectLst/>
              <a:uFillTx/>
              <a:latin typeface="Calibri" panose="020F0502020204030204" pitchFamily="34" charset="0"/>
              <a:ea typeface="+mn-ea"/>
              <a:cs typeface="+mn-cs"/>
              <a:sym typeface="Helvetica Light"/>
            </a:endParaRPr>
          </a:p>
        </p:txBody>
      </p:sp>
    </p:spTree>
    <p:extLst>
      <p:ext uri="{BB962C8B-B14F-4D97-AF65-F5344CB8AC3E}">
        <p14:creationId xmlns:p14="http://schemas.microsoft.com/office/powerpoint/2010/main" val="1163583357"/>
      </p:ext>
    </p:extLst>
  </p:cSld>
  <p:clrMapOvr>
    <a:masterClrMapping/>
  </p:clrMapOvr>
  <p:transition spd="med"/>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 z dużą grafiką - krótszy tytuł">
    <p:spTree>
      <p:nvGrpSpPr>
        <p:cNvPr id="1" name=""/>
        <p:cNvGrpSpPr/>
        <p:nvPr/>
      </p:nvGrpSpPr>
      <p:grpSpPr>
        <a:xfrm>
          <a:off x="0" y="0"/>
          <a:ext cx="0" cy="0"/>
          <a:chOff x="0" y="0"/>
          <a:chExt cx="0" cy="0"/>
        </a:xfrm>
      </p:grpSpPr>
      <p:grpSp>
        <p:nvGrpSpPr>
          <p:cNvPr id="4" name="Grupa 3"/>
          <p:cNvGrpSpPr/>
          <p:nvPr userDrawn="1"/>
        </p:nvGrpSpPr>
        <p:grpSpPr>
          <a:xfrm>
            <a:off x="-1" y="0"/>
            <a:ext cx="13004802" cy="9773344"/>
            <a:chOff x="-1" y="0"/>
            <a:chExt cx="13004802" cy="9773344"/>
          </a:xfrm>
        </p:grpSpPr>
        <p:sp>
          <p:nvSpPr>
            <p:cNvPr id="5" name="Trapez 3"/>
            <p:cNvSpPr/>
            <p:nvPr/>
          </p:nvSpPr>
          <p:spPr>
            <a:xfrm flipH="1" flipV="1">
              <a:off x="2439" y="0"/>
              <a:ext cx="2923680" cy="57413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745982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10407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208726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1043460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43460 w 12681995"/>
                <a:gd name="connsiteY1" fmla="*/ 53024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64120 w 12681995"/>
                <a:gd name="connsiteY1" fmla="*/ 25304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33132 w 12681995"/>
                <a:gd name="connsiteY1" fmla="*/ 636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1033132" y="636"/>
                  </a:lnTo>
                  <a:lnTo>
                    <a:pt x="12678992" y="0"/>
                  </a:lnTo>
                  <a:cubicBezTo>
                    <a:pt x="12678210" y="389103"/>
                    <a:pt x="12682685" y="756775"/>
                    <a:pt x="12681903" y="1145878"/>
                  </a:cubicBezTo>
                  <a:lnTo>
                    <a:pt x="0" y="1148260"/>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nvGrpSpPr>
            <p:cNvPr id="6" name="Grupa 5"/>
            <p:cNvGrpSpPr/>
            <p:nvPr/>
          </p:nvGrpSpPr>
          <p:grpSpPr>
            <a:xfrm>
              <a:off x="-1" y="8625084"/>
              <a:ext cx="13004802" cy="1148260"/>
              <a:chOff x="-1" y="8625084"/>
              <a:chExt cx="13004802" cy="1148260"/>
            </a:xfrm>
          </p:grpSpPr>
          <p:sp>
            <p:nvSpPr>
              <p:cNvPr id="7" name="Trapez 3"/>
              <p:cNvSpPr/>
              <p:nvPr/>
            </p:nvSpPr>
            <p:spPr>
              <a:xfrm>
                <a:off x="-1" y="8625084"/>
                <a:ext cx="13004801" cy="114826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448503" y="1588"/>
                    </a:lnTo>
                    <a:lnTo>
                      <a:pt x="12678992" y="0"/>
                    </a:lnTo>
                    <a:cubicBezTo>
                      <a:pt x="12678210" y="389103"/>
                      <a:pt x="12682685" y="756775"/>
                      <a:pt x="12681903" y="1145878"/>
                    </a:cubicBezTo>
                    <a:lnTo>
                      <a:pt x="0" y="1148260"/>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0" name="Shape 42"/>
              <p:cNvSpPr/>
              <p:nvPr/>
            </p:nvSpPr>
            <p:spPr>
              <a:xfrm>
                <a:off x="0" y="8981256"/>
                <a:ext cx="13004801" cy="792088"/>
              </a:xfrm>
              <a:prstGeom prst="rect">
                <a:avLst/>
              </a:prstGeom>
              <a:solidFill>
                <a:schemeClr val="tx1"/>
              </a:solidFill>
              <a:ln w="12700">
                <a:miter lim="400000"/>
              </a:ln>
              <a:effectLst/>
            </p:spPr>
            <p:txBody>
              <a:bodyPr lIns="0" tIns="0" rIns="0" bIns="0" anchor="ctr"/>
              <a:lstStyle/>
              <a:p>
                <a:pPr lvl="0">
                  <a:defRPr sz="2400">
                    <a:solidFill>
                      <a:srgbClr val="FFFFFF"/>
                    </a:solidFill>
                  </a:defRPr>
                </a:pPr>
                <a:endParaRPr lang="pl-PL" dirty="0"/>
              </a:p>
            </p:txBody>
          </p:sp>
          <p:sp>
            <p:nvSpPr>
              <p:cNvPr id="11" name="Trójkąt prostokątny 14"/>
              <p:cNvSpPr/>
              <p:nvPr/>
            </p:nvSpPr>
            <p:spPr>
              <a:xfrm flipV="1">
                <a:off x="0" y="8978626"/>
                <a:ext cx="318566" cy="789707"/>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Lst>
                <a:ahLst/>
                <a:cxnLst>
                  <a:cxn ang="0">
                    <a:pos x="connsiteX0" y="connsiteY0"/>
                  </a:cxn>
                  <a:cxn ang="0">
                    <a:pos x="connsiteX1" y="connsiteY1"/>
                  </a:cxn>
                  <a:cxn ang="0">
                    <a:pos x="connsiteX2" y="connsiteY2"/>
                  </a:cxn>
                  <a:cxn ang="0">
                    <a:pos x="connsiteX3" y="connsiteY3"/>
                  </a:cxn>
                </a:cxnLst>
                <a:rect l="l" t="t" r="r" b="b"/>
                <a:pathLst>
                  <a:path w="318566" h="789707">
                    <a:moveTo>
                      <a:pt x="0" y="787325"/>
                    </a:moveTo>
                    <a:lnTo>
                      <a:pt x="0" y="0"/>
                    </a:lnTo>
                    <a:lnTo>
                      <a:pt x="318566" y="789707"/>
                    </a:lnTo>
                    <a:lnTo>
                      <a:pt x="0" y="787325"/>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grpSp>
      <p:pic>
        <p:nvPicPr>
          <p:cNvPr id="12" name="Picture 2" descr="D:\Moje obrazy\logo zus\logoZUSnoweRozwiniecie.png"/>
          <p:cNvPicPr>
            <a:picLocks noChangeAspect="1" noChangeArrowheads="1"/>
          </p:cNvPicPr>
          <p:nvPr userDrawn="1"/>
        </p:nvPicPr>
        <p:blipFill>
          <a:blip r:embed="rId2" cstate="print">
            <a:biLevel thresh="50000"/>
            <a:extLst>
              <a:ext uri="{BEBA8EAE-BF5A-486C-A8C5-ECC9F3942E4B}">
                <a14:imgProps xmlns:a14="http://schemas.microsoft.com/office/drawing/2010/main">
                  <a14:imgLayer r:embed="rId3">
                    <a14:imgEffect>
                      <a14:colorTemperature colorTemp="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1486936" y="9233434"/>
            <a:ext cx="1280160" cy="287731"/>
          </a:xfrm>
          <a:prstGeom prst="rect">
            <a:avLst/>
          </a:prstGeom>
          <a:noFill/>
          <a:extLst>
            <a:ext uri="{909E8E84-426E-40DD-AFC4-6F175D3DCCD1}">
              <a14:hiddenFill xmlns:a14="http://schemas.microsoft.com/office/drawing/2010/main">
                <a:solidFill>
                  <a:srgbClr val="FFFFFF"/>
                </a:solidFill>
              </a14:hiddenFill>
            </a:ext>
          </a:extLst>
        </p:spPr>
      </p:pic>
      <p:sp>
        <p:nvSpPr>
          <p:cNvPr id="15" name="Symbol zastępczy tekstu 14"/>
          <p:cNvSpPr>
            <a:spLocks noGrp="1"/>
          </p:cNvSpPr>
          <p:nvPr>
            <p:ph type="body" sz="quarter" idx="11"/>
          </p:nvPr>
        </p:nvSpPr>
        <p:spPr>
          <a:xfrm>
            <a:off x="6790432" y="4588768"/>
            <a:ext cx="5508776" cy="3744416"/>
          </a:xfrm>
          <a:prstGeom prst="rect">
            <a:avLst/>
          </a:prstGeom>
        </p:spPr>
        <p:txBody>
          <a:bodyPr/>
          <a:lstStyle>
            <a:lvl1pPr marL="0" indent="0">
              <a:spcBef>
                <a:spcPts val="0"/>
              </a:spcBef>
              <a:spcAft>
                <a:spcPts val="600"/>
              </a:spcAft>
              <a:buFont typeface="Arial" panose="020B0604020202020204" pitchFamily="34" charset="0"/>
              <a:buNone/>
              <a:defRPr sz="2000" b="0">
                <a:solidFill>
                  <a:schemeClr val="tx2"/>
                </a:solidFill>
                <a:latin typeface="Calibri" panose="020F0502020204030204" pitchFamily="34" charset="0"/>
              </a:defRPr>
            </a:lvl1pPr>
            <a:lvl2pPr marL="432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2pPr>
            <a:lvl3pPr marL="864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3pPr>
            <a:lvl4pPr marL="1296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4pPr>
            <a:lvl5pPr marL="2222500" indent="-444500">
              <a:buFont typeface="Arial" panose="020B0604020202020204" pitchFamily="34" charset="0"/>
              <a:buChar char="•"/>
              <a:defRPr sz="1600" b="0">
                <a:latin typeface="+mn-lt"/>
              </a:defRPr>
            </a:lvl5pPr>
          </a:lstStyle>
          <a:p>
            <a:pPr lvl="0"/>
            <a:r>
              <a:rPr lang="pl-PL"/>
              <a:t>Kliknij, aby edytować style wzorca tekstu</a:t>
            </a:r>
          </a:p>
          <a:p>
            <a:pPr lvl="1"/>
            <a:r>
              <a:rPr lang="pl-PL"/>
              <a:t>Drugi poziom</a:t>
            </a:r>
          </a:p>
          <a:p>
            <a:pPr lvl="2"/>
            <a:r>
              <a:rPr lang="pl-PL"/>
              <a:t>Trzeci poziom</a:t>
            </a:r>
          </a:p>
          <a:p>
            <a:pPr lvl="3"/>
            <a:r>
              <a:rPr lang="pl-PL"/>
              <a:t>Czwarty poziom</a:t>
            </a:r>
          </a:p>
        </p:txBody>
      </p:sp>
      <p:sp>
        <p:nvSpPr>
          <p:cNvPr id="16" name="Symbol zastępczy tekstu 14"/>
          <p:cNvSpPr>
            <a:spLocks noGrp="1"/>
          </p:cNvSpPr>
          <p:nvPr>
            <p:ph type="body" sz="quarter" idx="12" hasCustomPrompt="1"/>
          </p:nvPr>
        </p:nvSpPr>
        <p:spPr>
          <a:xfrm>
            <a:off x="6790432" y="2716560"/>
            <a:ext cx="5472608" cy="1656184"/>
          </a:xfrm>
          <a:prstGeom prst="rect">
            <a:avLst/>
          </a:prstGeom>
        </p:spPr>
        <p:txBody>
          <a:bodyPr/>
          <a:lstStyle>
            <a:lvl1pPr marL="0" marR="0" indent="0" defTabSz="584200" eaLnBrk="1" fontAlgn="auto" latinLnBrk="0" hangingPunct="1">
              <a:lnSpc>
                <a:spcPct val="100000"/>
              </a:lnSpc>
              <a:spcBef>
                <a:spcPts val="4200"/>
              </a:spcBef>
              <a:spcAft>
                <a:spcPts val="0"/>
              </a:spcAft>
              <a:buClrTx/>
              <a:buSzPct val="75000"/>
              <a:buFont typeface="Arial" panose="020B0604020202020204" pitchFamily="34" charset="0"/>
              <a:buNone/>
              <a:tabLst/>
              <a:defRPr sz="2500" b="0" baseline="0">
                <a:solidFill>
                  <a:schemeClr val="tx1"/>
                </a:solidFill>
                <a:latin typeface="Calibri" panose="020F0502020204030204" pitchFamily="34" charset="0"/>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marL="0" marR="0" lvl="0" indent="0" defTabSz="584200" eaLnBrk="1" fontAlgn="auto" latinLnBrk="0" hangingPunct="1">
              <a:lnSpc>
                <a:spcPct val="100000"/>
              </a:lnSpc>
              <a:spcBef>
                <a:spcPts val="4200"/>
              </a:spcBef>
              <a:spcAft>
                <a:spcPts val="0"/>
              </a:spcAft>
              <a:buClrTx/>
              <a:buSzPct val="75000"/>
              <a:buFont typeface="Arial" panose="020B0604020202020204" pitchFamily="34" charset="0"/>
              <a:buNone/>
              <a:tabLst/>
              <a:defRPr/>
            </a:pPr>
            <a:r>
              <a:rPr lang="pl-PL" dirty="0"/>
              <a:t>Tu można wpisać tekst wprowadzający. Zieloną kreskę można w razie potrzeby przesunąć (ale nie wydłużać) we wzorcu: menu „Widok” &gt; „Wzorzec slajdów”</a:t>
            </a:r>
          </a:p>
        </p:txBody>
      </p:sp>
      <p:sp>
        <p:nvSpPr>
          <p:cNvPr id="17" name="Symbol zastępczy tekstu 2"/>
          <p:cNvSpPr>
            <a:spLocks noGrp="1"/>
          </p:cNvSpPr>
          <p:nvPr>
            <p:ph type="body" sz="quarter" idx="13" hasCustomPrompt="1"/>
          </p:nvPr>
        </p:nvSpPr>
        <p:spPr>
          <a:xfrm>
            <a:off x="3046016" y="77664"/>
            <a:ext cx="9217024" cy="381719"/>
          </a:xfrm>
          <a:prstGeom prst="rect">
            <a:avLst/>
          </a:prstGeom>
        </p:spPr>
        <p:txBody>
          <a:bodyPr anchor="t">
            <a:noAutofit/>
          </a:bodyPr>
          <a:lstStyle>
            <a:lvl1pPr marL="0" indent="0" algn="l">
              <a:spcBef>
                <a:spcPts val="0"/>
              </a:spcBef>
              <a:spcAft>
                <a:spcPts val="600"/>
              </a:spcAft>
              <a:buNone/>
              <a:defRPr sz="1900" b="1" baseline="0">
                <a:solidFill>
                  <a:schemeClr val="tx1"/>
                </a:solidFill>
                <a:latin typeface="Calibri" panose="020F0502020204030204" pitchFamily="34" charset="0"/>
              </a:defRPr>
            </a:lvl1pPr>
          </a:lstStyle>
          <a:p>
            <a:pPr lvl="0"/>
            <a:r>
              <a:rPr lang="pl-PL" dirty="0"/>
              <a:t>Tytuł sekcji (najlepiej wpisać w „Widoku wzorca” do układu slajdu dla każdej sekcji) </a:t>
            </a:r>
          </a:p>
        </p:txBody>
      </p:sp>
      <p:sp>
        <p:nvSpPr>
          <p:cNvPr id="18" name="Symbol zastępczy tekstu 14"/>
          <p:cNvSpPr>
            <a:spLocks noGrp="1"/>
          </p:cNvSpPr>
          <p:nvPr>
            <p:ph type="body" sz="quarter" idx="14" hasCustomPrompt="1"/>
          </p:nvPr>
        </p:nvSpPr>
        <p:spPr>
          <a:xfrm>
            <a:off x="6790432" y="916359"/>
            <a:ext cx="5472608" cy="1296145"/>
          </a:xfrm>
          <a:prstGeom prst="rect">
            <a:avLst/>
          </a:prstGeom>
        </p:spPr>
        <p:txBody>
          <a:bodyPr/>
          <a:lstStyle>
            <a:lvl1pPr marL="0" indent="0">
              <a:spcBef>
                <a:spcPts val="0"/>
              </a:spcBef>
              <a:spcAft>
                <a:spcPts val="0"/>
              </a:spcAft>
              <a:buFont typeface="Arial" panose="020B0604020202020204" pitchFamily="34" charset="0"/>
              <a:buNone/>
              <a:defRPr sz="4200" b="1" baseline="0">
                <a:solidFill>
                  <a:schemeClr val="tx1"/>
                </a:solidFill>
                <a:latin typeface="Calibri" panose="020F0502020204030204" pitchFamily="34" charset="0"/>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lvl="0"/>
            <a:r>
              <a:rPr lang="pl-PL" dirty="0"/>
              <a:t>Tytuł slajdu</a:t>
            </a:r>
            <a:br>
              <a:rPr lang="pl-PL" dirty="0"/>
            </a:br>
            <a:r>
              <a:rPr lang="pl-PL" dirty="0"/>
              <a:t>krótszy</a:t>
            </a:r>
          </a:p>
        </p:txBody>
      </p:sp>
      <p:sp>
        <p:nvSpPr>
          <p:cNvPr id="21" name="Symbol zastępczy zawartości 20"/>
          <p:cNvSpPr>
            <a:spLocks noGrp="1"/>
          </p:cNvSpPr>
          <p:nvPr>
            <p:ph sz="quarter" idx="15"/>
          </p:nvPr>
        </p:nvSpPr>
        <p:spPr>
          <a:xfrm>
            <a:off x="741760" y="916360"/>
            <a:ext cx="5473302" cy="7416824"/>
          </a:xfrm>
          <a:prstGeom prst="rect">
            <a:avLst/>
          </a:prstGeom>
        </p:spPr>
        <p:txBody>
          <a:bodyPr/>
          <a:lstStyle>
            <a:lvl1pPr marL="0" indent="0">
              <a:spcBef>
                <a:spcPts val="0"/>
              </a:spcBef>
              <a:spcAft>
                <a:spcPts val="600"/>
              </a:spcAft>
              <a:buNone/>
              <a:defRPr sz="2000">
                <a:solidFill>
                  <a:schemeClr val="tx2"/>
                </a:solidFill>
                <a:latin typeface="Calibri" panose="020F0502020204030204" pitchFamily="34" charset="0"/>
              </a:defRPr>
            </a:lvl1pPr>
            <a:lvl2pPr marL="432000" indent="-432000">
              <a:spcBef>
                <a:spcPts val="0"/>
              </a:spcBef>
              <a:spcAft>
                <a:spcPts val="600"/>
              </a:spcAft>
              <a:defRPr sz="2000">
                <a:solidFill>
                  <a:schemeClr val="tx2"/>
                </a:solidFill>
                <a:latin typeface="Calibri" panose="020F0502020204030204" pitchFamily="34" charset="0"/>
              </a:defRPr>
            </a:lvl2pPr>
            <a:lvl3pPr marL="864000" indent="-432000">
              <a:spcBef>
                <a:spcPts val="0"/>
              </a:spcBef>
              <a:spcAft>
                <a:spcPts val="600"/>
              </a:spcAft>
              <a:defRPr sz="2000">
                <a:solidFill>
                  <a:schemeClr val="tx2"/>
                </a:solidFill>
                <a:latin typeface="Calibri" panose="020F0502020204030204" pitchFamily="34" charset="0"/>
              </a:defRPr>
            </a:lvl3pPr>
            <a:lvl4pPr marL="1296000" indent="-432000">
              <a:spcBef>
                <a:spcPts val="0"/>
              </a:spcBef>
              <a:spcAft>
                <a:spcPts val="600"/>
              </a:spcAft>
              <a:defRPr sz="2000">
                <a:solidFill>
                  <a:schemeClr val="tx2"/>
                </a:solidFill>
                <a:latin typeface="Calibri" panose="020F0502020204030204" pitchFamily="34" charset="0"/>
              </a:defRPr>
            </a:lvl4pPr>
            <a:lvl5pPr>
              <a:defRPr sz="1600">
                <a:solidFill>
                  <a:schemeClr val="tx2"/>
                </a:solidFill>
                <a:latin typeface="+mn-lt"/>
              </a:defRPr>
            </a:lvl5pPr>
          </a:lstStyle>
          <a:p>
            <a:pPr lvl="0"/>
            <a:r>
              <a:rPr lang="pl-PL"/>
              <a:t>Kliknij, aby edytować style wzorca tekstu</a:t>
            </a:r>
          </a:p>
          <a:p>
            <a:pPr lvl="1"/>
            <a:r>
              <a:rPr lang="pl-PL"/>
              <a:t>Drugi poziom</a:t>
            </a:r>
          </a:p>
          <a:p>
            <a:pPr lvl="2"/>
            <a:r>
              <a:rPr lang="pl-PL"/>
              <a:t>Trzeci poziom</a:t>
            </a:r>
          </a:p>
          <a:p>
            <a:pPr lvl="3"/>
            <a:r>
              <a:rPr lang="pl-PL"/>
              <a:t>Czwarty poziom</a:t>
            </a:r>
          </a:p>
        </p:txBody>
      </p:sp>
      <p:sp>
        <p:nvSpPr>
          <p:cNvPr id="20" name="pole tekstowe 19"/>
          <p:cNvSpPr txBox="1"/>
          <p:nvPr userDrawn="1"/>
        </p:nvSpPr>
        <p:spPr>
          <a:xfrm>
            <a:off x="829279" y="83994"/>
            <a:ext cx="776577" cy="4103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1" hangingPunct="0">
              <a:lnSpc>
                <a:spcPct val="100000"/>
              </a:lnSpc>
              <a:spcBef>
                <a:spcPts val="0"/>
              </a:spcBef>
              <a:spcAft>
                <a:spcPts val="0"/>
              </a:spcAft>
              <a:buClrTx/>
              <a:buSzTx/>
              <a:buFontTx/>
              <a:buNone/>
              <a:tabLst/>
            </a:pPr>
            <a:fld id="{C19836D0-3F8D-48FA-A6B3-A53F85479A39}" type="slidenum">
              <a:rPr kumimoji="0" lang="pl-PL" sz="2000" b="1" i="0" u="none" strike="noStrike" cap="none" spc="0" normalizeH="0" baseline="0" smtClean="0">
                <a:ln>
                  <a:noFill/>
                </a:ln>
                <a:solidFill>
                  <a:schemeClr val="bg1"/>
                </a:solidFill>
                <a:effectLst/>
                <a:uFillTx/>
                <a:latin typeface="Calibri" panose="020F0502020204030204" pitchFamily="34" charset="0"/>
                <a:ea typeface="+mn-ea"/>
                <a:cs typeface="+mn-cs"/>
                <a:sym typeface="Helvetica Light"/>
              </a:rPr>
              <a:t>‹#›</a:t>
            </a:fld>
            <a:endParaRPr kumimoji="0" lang="pl-PL" sz="2000" b="1" i="0" u="none" strike="noStrike" cap="none" spc="0" normalizeH="0" baseline="0" dirty="0">
              <a:ln>
                <a:noFill/>
              </a:ln>
              <a:solidFill>
                <a:schemeClr val="bg1"/>
              </a:solidFill>
              <a:effectLst/>
              <a:uFillTx/>
              <a:latin typeface="Calibri" panose="020F0502020204030204" pitchFamily="34" charset="0"/>
              <a:ea typeface="+mn-ea"/>
              <a:cs typeface="+mn-cs"/>
              <a:sym typeface="Helvetica Light"/>
            </a:endParaRPr>
          </a:p>
        </p:txBody>
      </p:sp>
    </p:spTree>
    <p:extLst>
      <p:ext uri="{BB962C8B-B14F-4D97-AF65-F5344CB8AC3E}">
        <p14:creationId xmlns:p14="http://schemas.microsoft.com/office/powerpoint/2010/main" val="3285349941"/>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 z dużą grafiką - dłuższy tytuł">
    <p:spTree>
      <p:nvGrpSpPr>
        <p:cNvPr id="1" name=""/>
        <p:cNvGrpSpPr/>
        <p:nvPr/>
      </p:nvGrpSpPr>
      <p:grpSpPr>
        <a:xfrm>
          <a:off x="0" y="0"/>
          <a:ext cx="0" cy="0"/>
          <a:chOff x="0" y="0"/>
          <a:chExt cx="0" cy="0"/>
        </a:xfrm>
      </p:grpSpPr>
      <p:grpSp>
        <p:nvGrpSpPr>
          <p:cNvPr id="4" name="Grupa 3"/>
          <p:cNvGrpSpPr/>
          <p:nvPr userDrawn="1"/>
        </p:nvGrpSpPr>
        <p:grpSpPr>
          <a:xfrm>
            <a:off x="-1" y="0"/>
            <a:ext cx="13004802" cy="9773344"/>
            <a:chOff x="-1" y="0"/>
            <a:chExt cx="13004802" cy="9773344"/>
          </a:xfrm>
        </p:grpSpPr>
        <p:sp>
          <p:nvSpPr>
            <p:cNvPr id="5" name="Trapez 3"/>
            <p:cNvSpPr/>
            <p:nvPr/>
          </p:nvSpPr>
          <p:spPr>
            <a:xfrm flipH="1" flipV="1">
              <a:off x="2439" y="0"/>
              <a:ext cx="2923680" cy="57413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745982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10407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208726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1043460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43460 w 12681995"/>
                <a:gd name="connsiteY1" fmla="*/ 53024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64120 w 12681995"/>
                <a:gd name="connsiteY1" fmla="*/ 25304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33132 w 12681995"/>
                <a:gd name="connsiteY1" fmla="*/ 636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1033132" y="636"/>
                  </a:lnTo>
                  <a:lnTo>
                    <a:pt x="12678992" y="0"/>
                  </a:lnTo>
                  <a:cubicBezTo>
                    <a:pt x="12678210" y="389103"/>
                    <a:pt x="12682685" y="756775"/>
                    <a:pt x="12681903" y="1145878"/>
                  </a:cubicBezTo>
                  <a:lnTo>
                    <a:pt x="0" y="1148260"/>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nvGrpSpPr>
            <p:cNvPr id="6" name="Grupa 5"/>
            <p:cNvGrpSpPr/>
            <p:nvPr/>
          </p:nvGrpSpPr>
          <p:grpSpPr>
            <a:xfrm>
              <a:off x="-1" y="8625084"/>
              <a:ext cx="13004802" cy="1148260"/>
              <a:chOff x="-1" y="8625084"/>
              <a:chExt cx="13004802" cy="1148260"/>
            </a:xfrm>
          </p:grpSpPr>
          <p:sp>
            <p:nvSpPr>
              <p:cNvPr id="7" name="Trapez 3"/>
              <p:cNvSpPr/>
              <p:nvPr/>
            </p:nvSpPr>
            <p:spPr>
              <a:xfrm>
                <a:off x="-1" y="8625084"/>
                <a:ext cx="13004801" cy="114826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448503" y="1588"/>
                    </a:lnTo>
                    <a:lnTo>
                      <a:pt x="12678992" y="0"/>
                    </a:lnTo>
                    <a:cubicBezTo>
                      <a:pt x="12678210" y="389103"/>
                      <a:pt x="12682685" y="756775"/>
                      <a:pt x="12681903" y="1145878"/>
                    </a:cubicBezTo>
                    <a:lnTo>
                      <a:pt x="0" y="1148260"/>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0" name="Shape 42"/>
              <p:cNvSpPr/>
              <p:nvPr/>
            </p:nvSpPr>
            <p:spPr>
              <a:xfrm>
                <a:off x="0" y="8981256"/>
                <a:ext cx="13004801" cy="792088"/>
              </a:xfrm>
              <a:prstGeom prst="rect">
                <a:avLst/>
              </a:prstGeom>
              <a:solidFill>
                <a:schemeClr val="tx1"/>
              </a:solidFill>
              <a:ln w="12700">
                <a:miter lim="400000"/>
              </a:ln>
              <a:effectLst/>
            </p:spPr>
            <p:txBody>
              <a:bodyPr lIns="0" tIns="0" rIns="0" bIns="0" anchor="ctr"/>
              <a:lstStyle/>
              <a:p>
                <a:pPr lvl="0">
                  <a:defRPr sz="2400">
                    <a:solidFill>
                      <a:srgbClr val="FFFFFF"/>
                    </a:solidFill>
                  </a:defRPr>
                </a:pPr>
                <a:endParaRPr lang="pl-PL" dirty="0"/>
              </a:p>
            </p:txBody>
          </p:sp>
          <p:sp>
            <p:nvSpPr>
              <p:cNvPr id="11" name="Trójkąt prostokątny 14"/>
              <p:cNvSpPr/>
              <p:nvPr/>
            </p:nvSpPr>
            <p:spPr>
              <a:xfrm flipV="1">
                <a:off x="0" y="8978626"/>
                <a:ext cx="318566" cy="789707"/>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Lst>
                <a:ahLst/>
                <a:cxnLst>
                  <a:cxn ang="0">
                    <a:pos x="connsiteX0" y="connsiteY0"/>
                  </a:cxn>
                  <a:cxn ang="0">
                    <a:pos x="connsiteX1" y="connsiteY1"/>
                  </a:cxn>
                  <a:cxn ang="0">
                    <a:pos x="connsiteX2" y="connsiteY2"/>
                  </a:cxn>
                  <a:cxn ang="0">
                    <a:pos x="connsiteX3" y="connsiteY3"/>
                  </a:cxn>
                </a:cxnLst>
                <a:rect l="l" t="t" r="r" b="b"/>
                <a:pathLst>
                  <a:path w="318566" h="789707">
                    <a:moveTo>
                      <a:pt x="0" y="787325"/>
                    </a:moveTo>
                    <a:lnTo>
                      <a:pt x="0" y="0"/>
                    </a:lnTo>
                    <a:lnTo>
                      <a:pt x="318566" y="789707"/>
                    </a:lnTo>
                    <a:lnTo>
                      <a:pt x="0" y="787325"/>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grpSp>
      <p:pic>
        <p:nvPicPr>
          <p:cNvPr id="12" name="Picture 2" descr="D:\Moje obrazy\logo zus\logoZUSnoweRozwiniecie.png"/>
          <p:cNvPicPr>
            <a:picLocks noChangeAspect="1" noChangeArrowheads="1"/>
          </p:cNvPicPr>
          <p:nvPr userDrawn="1"/>
        </p:nvPicPr>
        <p:blipFill>
          <a:blip r:embed="rId2" cstate="print">
            <a:biLevel thresh="50000"/>
            <a:extLst>
              <a:ext uri="{BEBA8EAE-BF5A-486C-A8C5-ECC9F3942E4B}">
                <a14:imgProps xmlns:a14="http://schemas.microsoft.com/office/drawing/2010/main">
                  <a14:imgLayer r:embed="rId3">
                    <a14:imgEffect>
                      <a14:colorTemperature colorTemp="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1486936" y="9233434"/>
            <a:ext cx="1280160" cy="287731"/>
          </a:xfrm>
          <a:prstGeom prst="rect">
            <a:avLst/>
          </a:prstGeom>
          <a:noFill/>
          <a:extLst>
            <a:ext uri="{909E8E84-426E-40DD-AFC4-6F175D3DCCD1}">
              <a14:hiddenFill xmlns:a14="http://schemas.microsoft.com/office/drawing/2010/main">
                <a:solidFill>
                  <a:srgbClr val="FFFFFF"/>
                </a:solidFill>
              </a14:hiddenFill>
            </a:ext>
          </a:extLst>
        </p:spPr>
      </p:pic>
      <p:sp>
        <p:nvSpPr>
          <p:cNvPr id="15" name="Symbol zastępczy tekstu 14"/>
          <p:cNvSpPr>
            <a:spLocks noGrp="1"/>
          </p:cNvSpPr>
          <p:nvPr>
            <p:ph type="body" sz="quarter" idx="11"/>
          </p:nvPr>
        </p:nvSpPr>
        <p:spPr>
          <a:xfrm>
            <a:off x="6790432" y="4804792"/>
            <a:ext cx="5508776" cy="3528392"/>
          </a:xfrm>
          <a:prstGeom prst="rect">
            <a:avLst/>
          </a:prstGeom>
        </p:spPr>
        <p:txBody>
          <a:bodyPr/>
          <a:lstStyle>
            <a:lvl1pPr marL="0" indent="0">
              <a:spcBef>
                <a:spcPts val="0"/>
              </a:spcBef>
              <a:spcAft>
                <a:spcPts val="600"/>
              </a:spcAft>
              <a:buFont typeface="Arial" panose="020B0604020202020204" pitchFamily="34" charset="0"/>
              <a:buNone/>
              <a:defRPr sz="2000" b="0">
                <a:solidFill>
                  <a:schemeClr val="tx2"/>
                </a:solidFill>
                <a:latin typeface="Calibri" panose="020F0502020204030204" pitchFamily="34" charset="0"/>
              </a:defRPr>
            </a:lvl1pPr>
            <a:lvl2pPr marL="432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2pPr>
            <a:lvl3pPr marL="864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3pPr>
            <a:lvl4pPr marL="1296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4pPr>
            <a:lvl5pPr marL="2222500" indent="-444500">
              <a:buFont typeface="Arial" panose="020B0604020202020204" pitchFamily="34" charset="0"/>
              <a:buChar char="•"/>
              <a:defRPr sz="1600" b="0">
                <a:latin typeface="+mn-lt"/>
              </a:defRPr>
            </a:lvl5pPr>
          </a:lstStyle>
          <a:p>
            <a:pPr lvl="0"/>
            <a:r>
              <a:rPr lang="pl-PL"/>
              <a:t>Kliknij, aby edytować style wzorca tekstu</a:t>
            </a:r>
          </a:p>
          <a:p>
            <a:pPr lvl="1"/>
            <a:r>
              <a:rPr lang="pl-PL"/>
              <a:t>Drugi poziom</a:t>
            </a:r>
          </a:p>
          <a:p>
            <a:pPr lvl="2"/>
            <a:r>
              <a:rPr lang="pl-PL"/>
              <a:t>Trzeci poziom</a:t>
            </a:r>
          </a:p>
          <a:p>
            <a:pPr lvl="3"/>
            <a:r>
              <a:rPr lang="pl-PL"/>
              <a:t>Czwarty poziom</a:t>
            </a:r>
          </a:p>
        </p:txBody>
      </p:sp>
      <p:sp>
        <p:nvSpPr>
          <p:cNvPr id="16" name="Symbol zastępczy tekstu 14"/>
          <p:cNvSpPr>
            <a:spLocks noGrp="1"/>
          </p:cNvSpPr>
          <p:nvPr>
            <p:ph type="body" sz="quarter" idx="12" hasCustomPrompt="1"/>
          </p:nvPr>
        </p:nvSpPr>
        <p:spPr>
          <a:xfrm>
            <a:off x="6790432" y="2932584"/>
            <a:ext cx="5472608" cy="1656184"/>
          </a:xfrm>
          <a:prstGeom prst="rect">
            <a:avLst/>
          </a:prstGeom>
        </p:spPr>
        <p:txBody>
          <a:bodyPr/>
          <a:lstStyle>
            <a:lvl1pPr marL="0" marR="0" indent="0" defTabSz="584200" eaLnBrk="1" fontAlgn="auto" latinLnBrk="0" hangingPunct="1">
              <a:lnSpc>
                <a:spcPct val="100000"/>
              </a:lnSpc>
              <a:spcBef>
                <a:spcPts val="4200"/>
              </a:spcBef>
              <a:spcAft>
                <a:spcPts val="0"/>
              </a:spcAft>
              <a:buClrTx/>
              <a:buSzPct val="75000"/>
              <a:buFont typeface="Arial" panose="020B0604020202020204" pitchFamily="34" charset="0"/>
              <a:buNone/>
              <a:tabLst/>
              <a:defRPr sz="2500" b="0" baseline="0">
                <a:solidFill>
                  <a:schemeClr val="tx1"/>
                </a:solidFill>
                <a:latin typeface="Calibri" panose="020F0502020204030204" pitchFamily="34" charset="0"/>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marL="0" marR="0" lvl="0" indent="0" defTabSz="584200" eaLnBrk="1" fontAlgn="auto" latinLnBrk="0" hangingPunct="1">
              <a:lnSpc>
                <a:spcPct val="100000"/>
              </a:lnSpc>
              <a:spcBef>
                <a:spcPts val="4200"/>
              </a:spcBef>
              <a:spcAft>
                <a:spcPts val="0"/>
              </a:spcAft>
              <a:buClrTx/>
              <a:buSzPct val="75000"/>
              <a:buFont typeface="Arial" panose="020B0604020202020204" pitchFamily="34" charset="0"/>
              <a:buNone/>
              <a:tabLst/>
              <a:defRPr/>
            </a:pPr>
            <a:r>
              <a:rPr lang="pl-PL" dirty="0"/>
              <a:t>Tu można wpisać tekst wprowadzający. Zieloną kreskę można w razie potrzeby przesunąć (ale nie wydłużać) we wzorcu: menu „Widok” &gt; „Wzorzec slajdów”</a:t>
            </a:r>
          </a:p>
        </p:txBody>
      </p:sp>
      <p:sp>
        <p:nvSpPr>
          <p:cNvPr id="17" name="Symbol zastępczy tekstu 2"/>
          <p:cNvSpPr>
            <a:spLocks noGrp="1"/>
          </p:cNvSpPr>
          <p:nvPr>
            <p:ph type="body" sz="quarter" idx="13" hasCustomPrompt="1"/>
          </p:nvPr>
        </p:nvSpPr>
        <p:spPr>
          <a:xfrm>
            <a:off x="3046016" y="77664"/>
            <a:ext cx="9217024" cy="381719"/>
          </a:xfrm>
          <a:prstGeom prst="rect">
            <a:avLst/>
          </a:prstGeom>
        </p:spPr>
        <p:txBody>
          <a:bodyPr anchor="t">
            <a:normAutofit/>
          </a:bodyPr>
          <a:lstStyle>
            <a:lvl1pPr marL="0" indent="0" algn="l">
              <a:spcBef>
                <a:spcPts val="0"/>
              </a:spcBef>
              <a:spcAft>
                <a:spcPts val="600"/>
              </a:spcAft>
              <a:buNone/>
              <a:defRPr sz="1900" b="1" baseline="0">
                <a:solidFill>
                  <a:schemeClr val="tx1"/>
                </a:solidFill>
                <a:latin typeface="Calibri" panose="020F0502020204030204" pitchFamily="34" charset="0"/>
              </a:defRPr>
            </a:lvl1pPr>
          </a:lstStyle>
          <a:p>
            <a:pPr lvl="0"/>
            <a:r>
              <a:rPr lang="pl-PL" dirty="0"/>
              <a:t>Tytuł sekcji (najlepiej wpisać w „Widoku wzorca” do układu slajdu dla każdej sekcji) </a:t>
            </a:r>
          </a:p>
        </p:txBody>
      </p:sp>
      <p:sp>
        <p:nvSpPr>
          <p:cNvPr id="18" name="Symbol zastępczy tekstu 14"/>
          <p:cNvSpPr>
            <a:spLocks noGrp="1"/>
          </p:cNvSpPr>
          <p:nvPr>
            <p:ph type="body" sz="quarter" idx="14" hasCustomPrompt="1"/>
          </p:nvPr>
        </p:nvSpPr>
        <p:spPr>
          <a:xfrm>
            <a:off x="6790432" y="916359"/>
            <a:ext cx="5472608" cy="1512169"/>
          </a:xfrm>
          <a:prstGeom prst="rect">
            <a:avLst/>
          </a:prstGeom>
        </p:spPr>
        <p:txBody>
          <a:bodyPr/>
          <a:lstStyle>
            <a:lvl1pPr marL="0" indent="0">
              <a:spcBef>
                <a:spcPts val="0"/>
              </a:spcBef>
              <a:spcAft>
                <a:spcPts val="0"/>
              </a:spcAft>
              <a:buFont typeface="Arial" panose="020B0604020202020204" pitchFamily="34" charset="0"/>
              <a:buNone/>
              <a:defRPr sz="3400" b="1" baseline="0">
                <a:solidFill>
                  <a:schemeClr val="tx1"/>
                </a:solidFill>
                <a:latin typeface="Calibri" panose="020F0502020204030204" pitchFamily="34" charset="0"/>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lvl="0"/>
            <a:r>
              <a:rPr lang="pl-PL" dirty="0"/>
              <a:t>Tytuł </a:t>
            </a:r>
            <a:br>
              <a:rPr lang="pl-PL" dirty="0"/>
            </a:br>
            <a:r>
              <a:rPr lang="pl-PL" dirty="0"/>
              <a:t>slajdu dłuższy</a:t>
            </a:r>
          </a:p>
        </p:txBody>
      </p:sp>
      <p:sp>
        <p:nvSpPr>
          <p:cNvPr id="21" name="Symbol zastępczy zawartości 20"/>
          <p:cNvSpPr>
            <a:spLocks noGrp="1"/>
          </p:cNvSpPr>
          <p:nvPr>
            <p:ph sz="quarter" idx="15"/>
          </p:nvPr>
        </p:nvSpPr>
        <p:spPr>
          <a:xfrm>
            <a:off x="741760" y="916360"/>
            <a:ext cx="5473302" cy="7416824"/>
          </a:xfrm>
          <a:prstGeom prst="rect">
            <a:avLst/>
          </a:prstGeom>
        </p:spPr>
        <p:txBody>
          <a:bodyPr/>
          <a:lstStyle>
            <a:lvl1pPr marL="0" indent="0">
              <a:spcBef>
                <a:spcPts val="0"/>
              </a:spcBef>
              <a:spcAft>
                <a:spcPts val="600"/>
              </a:spcAft>
              <a:buNone/>
              <a:defRPr sz="2000">
                <a:solidFill>
                  <a:schemeClr val="tx2"/>
                </a:solidFill>
                <a:latin typeface="Calibri" panose="020F0502020204030204" pitchFamily="34" charset="0"/>
              </a:defRPr>
            </a:lvl1pPr>
            <a:lvl2pPr marL="432000" indent="-432000">
              <a:spcBef>
                <a:spcPts val="0"/>
              </a:spcBef>
              <a:spcAft>
                <a:spcPts val="600"/>
              </a:spcAft>
              <a:defRPr sz="2000">
                <a:solidFill>
                  <a:schemeClr val="tx2"/>
                </a:solidFill>
                <a:latin typeface="Calibri" panose="020F0502020204030204" pitchFamily="34" charset="0"/>
              </a:defRPr>
            </a:lvl2pPr>
            <a:lvl3pPr marL="864000" indent="-432000">
              <a:spcBef>
                <a:spcPts val="0"/>
              </a:spcBef>
              <a:spcAft>
                <a:spcPts val="600"/>
              </a:spcAft>
              <a:defRPr sz="2000">
                <a:solidFill>
                  <a:schemeClr val="tx2"/>
                </a:solidFill>
                <a:latin typeface="Calibri" panose="020F0502020204030204" pitchFamily="34" charset="0"/>
              </a:defRPr>
            </a:lvl3pPr>
            <a:lvl4pPr marL="1296000" indent="-432000">
              <a:spcBef>
                <a:spcPts val="0"/>
              </a:spcBef>
              <a:spcAft>
                <a:spcPts val="600"/>
              </a:spcAft>
              <a:defRPr sz="2000">
                <a:solidFill>
                  <a:schemeClr val="tx2"/>
                </a:solidFill>
                <a:latin typeface="Calibri" panose="020F0502020204030204" pitchFamily="34" charset="0"/>
              </a:defRPr>
            </a:lvl4pPr>
            <a:lvl5pPr>
              <a:defRPr sz="1600">
                <a:solidFill>
                  <a:schemeClr val="tx2"/>
                </a:solidFill>
                <a:latin typeface="+mn-lt"/>
              </a:defRPr>
            </a:lvl5pPr>
          </a:lstStyle>
          <a:p>
            <a:pPr lvl="0"/>
            <a:r>
              <a:rPr lang="pl-PL"/>
              <a:t>Kliknij, aby edytować style wzorca tekstu</a:t>
            </a:r>
          </a:p>
          <a:p>
            <a:pPr lvl="1"/>
            <a:r>
              <a:rPr lang="pl-PL"/>
              <a:t>Drugi poziom</a:t>
            </a:r>
          </a:p>
          <a:p>
            <a:pPr lvl="2"/>
            <a:r>
              <a:rPr lang="pl-PL"/>
              <a:t>Trzeci poziom</a:t>
            </a:r>
          </a:p>
          <a:p>
            <a:pPr lvl="3"/>
            <a:r>
              <a:rPr lang="pl-PL"/>
              <a:t>Czwarty poziom</a:t>
            </a:r>
          </a:p>
        </p:txBody>
      </p:sp>
      <p:sp>
        <p:nvSpPr>
          <p:cNvPr id="20" name="pole tekstowe 19"/>
          <p:cNvSpPr txBox="1"/>
          <p:nvPr userDrawn="1"/>
        </p:nvSpPr>
        <p:spPr>
          <a:xfrm>
            <a:off x="829279" y="83994"/>
            <a:ext cx="776577" cy="4103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1" hangingPunct="0">
              <a:lnSpc>
                <a:spcPct val="100000"/>
              </a:lnSpc>
              <a:spcBef>
                <a:spcPts val="0"/>
              </a:spcBef>
              <a:spcAft>
                <a:spcPts val="0"/>
              </a:spcAft>
              <a:buClrTx/>
              <a:buSzTx/>
              <a:buFontTx/>
              <a:buNone/>
              <a:tabLst/>
            </a:pPr>
            <a:fld id="{C19836D0-3F8D-48FA-A6B3-A53F85479A39}" type="slidenum">
              <a:rPr kumimoji="0" lang="pl-PL" sz="2000" b="1" i="0" u="none" strike="noStrike" cap="none" spc="0" normalizeH="0" baseline="0" smtClean="0">
                <a:ln>
                  <a:noFill/>
                </a:ln>
                <a:solidFill>
                  <a:schemeClr val="bg1"/>
                </a:solidFill>
                <a:effectLst/>
                <a:uFillTx/>
                <a:latin typeface="Calibri" panose="020F0502020204030204" pitchFamily="34" charset="0"/>
                <a:ea typeface="+mn-ea"/>
                <a:cs typeface="+mn-cs"/>
                <a:sym typeface="Helvetica Light"/>
              </a:rPr>
              <a:t>‹#›</a:t>
            </a:fld>
            <a:endParaRPr kumimoji="0" lang="pl-PL" sz="1900" b="1" i="0" u="none" strike="noStrike" cap="none" spc="0" normalizeH="0" baseline="0" dirty="0">
              <a:ln>
                <a:noFill/>
              </a:ln>
              <a:solidFill>
                <a:schemeClr val="bg1"/>
              </a:solidFill>
              <a:effectLst/>
              <a:uFillTx/>
              <a:latin typeface="Calibri" panose="020F0502020204030204" pitchFamily="34" charset="0"/>
              <a:ea typeface="+mn-ea"/>
              <a:cs typeface="+mn-cs"/>
              <a:sym typeface="Helvetica Light"/>
            </a:endParaRPr>
          </a:p>
        </p:txBody>
      </p:sp>
    </p:spTree>
    <p:extLst>
      <p:ext uri="{BB962C8B-B14F-4D97-AF65-F5344CB8AC3E}">
        <p14:creationId xmlns:p14="http://schemas.microsoft.com/office/powerpoint/2010/main" val="26001462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usty">
    <p:spTree>
      <p:nvGrpSpPr>
        <p:cNvPr id="1" name=""/>
        <p:cNvGrpSpPr/>
        <p:nvPr/>
      </p:nvGrpSpPr>
      <p:grpSpPr>
        <a:xfrm>
          <a:off x="0" y="0"/>
          <a:ext cx="0" cy="0"/>
          <a:chOff x="0" y="0"/>
          <a:chExt cx="0" cy="0"/>
        </a:xfrm>
      </p:grpSpPr>
      <p:grpSp>
        <p:nvGrpSpPr>
          <p:cNvPr id="4" name="Grupa 3"/>
          <p:cNvGrpSpPr/>
          <p:nvPr userDrawn="1"/>
        </p:nvGrpSpPr>
        <p:grpSpPr>
          <a:xfrm>
            <a:off x="-1" y="0"/>
            <a:ext cx="13004802" cy="9773344"/>
            <a:chOff x="-1" y="0"/>
            <a:chExt cx="13004802" cy="9773344"/>
          </a:xfrm>
        </p:grpSpPr>
        <p:sp>
          <p:nvSpPr>
            <p:cNvPr id="5" name="Trapez 3"/>
            <p:cNvSpPr/>
            <p:nvPr/>
          </p:nvSpPr>
          <p:spPr>
            <a:xfrm flipH="1" flipV="1">
              <a:off x="2439" y="0"/>
              <a:ext cx="2923680" cy="57413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745982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10407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208726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1043460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43460 w 12681995"/>
                <a:gd name="connsiteY1" fmla="*/ 53024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64120 w 12681995"/>
                <a:gd name="connsiteY1" fmla="*/ 25304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33132 w 12681995"/>
                <a:gd name="connsiteY1" fmla="*/ 636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1033132" y="636"/>
                  </a:lnTo>
                  <a:lnTo>
                    <a:pt x="12678992" y="0"/>
                  </a:lnTo>
                  <a:cubicBezTo>
                    <a:pt x="12678210" y="389103"/>
                    <a:pt x="12682685" y="756775"/>
                    <a:pt x="12681903" y="1145878"/>
                  </a:cubicBezTo>
                  <a:lnTo>
                    <a:pt x="0" y="1148260"/>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nvGrpSpPr>
            <p:cNvPr id="6" name="Grupa 5"/>
            <p:cNvGrpSpPr/>
            <p:nvPr/>
          </p:nvGrpSpPr>
          <p:grpSpPr>
            <a:xfrm>
              <a:off x="-1" y="8625084"/>
              <a:ext cx="13004802" cy="1148260"/>
              <a:chOff x="-1" y="8625084"/>
              <a:chExt cx="13004802" cy="1148260"/>
            </a:xfrm>
          </p:grpSpPr>
          <p:sp>
            <p:nvSpPr>
              <p:cNvPr id="7" name="Trapez 3"/>
              <p:cNvSpPr/>
              <p:nvPr/>
            </p:nvSpPr>
            <p:spPr>
              <a:xfrm>
                <a:off x="-1" y="8625084"/>
                <a:ext cx="13004801" cy="114826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448503" y="1588"/>
                    </a:lnTo>
                    <a:lnTo>
                      <a:pt x="12678992" y="0"/>
                    </a:lnTo>
                    <a:cubicBezTo>
                      <a:pt x="12678210" y="389103"/>
                      <a:pt x="12682685" y="756775"/>
                      <a:pt x="12681903" y="1145878"/>
                    </a:cubicBezTo>
                    <a:lnTo>
                      <a:pt x="0" y="1148260"/>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0" name="Shape 42"/>
              <p:cNvSpPr/>
              <p:nvPr/>
            </p:nvSpPr>
            <p:spPr>
              <a:xfrm>
                <a:off x="0" y="8981256"/>
                <a:ext cx="13004801" cy="792088"/>
              </a:xfrm>
              <a:prstGeom prst="rect">
                <a:avLst/>
              </a:prstGeom>
              <a:solidFill>
                <a:schemeClr val="tx1"/>
              </a:solidFill>
              <a:ln w="12700">
                <a:miter lim="400000"/>
              </a:ln>
              <a:effectLst/>
            </p:spPr>
            <p:txBody>
              <a:bodyPr lIns="0" tIns="0" rIns="0" bIns="0" anchor="ctr"/>
              <a:lstStyle/>
              <a:p>
                <a:pPr lvl="0">
                  <a:defRPr sz="2400">
                    <a:solidFill>
                      <a:srgbClr val="FFFFFF"/>
                    </a:solidFill>
                  </a:defRPr>
                </a:pPr>
                <a:endParaRPr lang="pl-PL" dirty="0"/>
              </a:p>
            </p:txBody>
          </p:sp>
          <p:sp>
            <p:nvSpPr>
              <p:cNvPr id="11" name="Trójkąt prostokątny 14"/>
              <p:cNvSpPr/>
              <p:nvPr/>
            </p:nvSpPr>
            <p:spPr>
              <a:xfrm flipV="1">
                <a:off x="0" y="8978626"/>
                <a:ext cx="318566" cy="789707"/>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Lst>
                <a:ahLst/>
                <a:cxnLst>
                  <a:cxn ang="0">
                    <a:pos x="connsiteX0" y="connsiteY0"/>
                  </a:cxn>
                  <a:cxn ang="0">
                    <a:pos x="connsiteX1" y="connsiteY1"/>
                  </a:cxn>
                  <a:cxn ang="0">
                    <a:pos x="connsiteX2" y="connsiteY2"/>
                  </a:cxn>
                  <a:cxn ang="0">
                    <a:pos x="connsiteX3" y="connsiteY3"/>
                  </a:cxn>
                </a:cxnLst>
                <a:rect l="l" t="t" r="r" b="b"/>
                <a:pathLst>
                  <a:path w="318566" h="789707">
                    <a:moveTo>
                      <a:pt x="0" y="787325"/>
                    </a:moveTo>
                    <a:lnTo>
                      <a:pt x="0" y="0"/>
                    </a:lnTo>
                    <a:lnTo>
                      <a:pt x="318566" y="789707"/>
                    </a:lnTo>
                    <a:lnTo>
                      <a:pt x="0" y="787325"/>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grpSp>
      <p:pic>
        <p:nvPicPr>
          <p:cNvPr id="12" name="Picture 2" descr="D:\Moje obrazy\logo zus\logoZUSnoweRozwiniecie.png"/>
          <p:cNvPicPr>
            <a:picLocks noChangeAspect="1" noChangeArrowheads="1"/>
          </p:cNvPicPr>
          <p:nvPr userDrawn="1"/>
        </p:nvPicPr>
        <p:blipFill>
          <a:blip r:embed="rId2" cstate="print">
            <a:biLevel thresh="50000"/>
            <a:extLst>
              <a:ext uri="{BEBA8EAE-BF5A-486C-A8C5-ECC9F3942E4B}">
                <a14:imgProps xmlns:a14="http://schemas.microsoft.com/office/drawing/2010/main">
                  <a14:imgLayer r:embed="rId3">
                    <a14:imgEffect>
                      <a14:colorTemperature colorTemp="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1486936" y="9233434"/>
            <a:ext cx="1280160" cy="287731"/>
          </a:xfrm>
          <a:prstGeom prst="rect">
            <a:avLst/>
          </a:prstGeom>
          <a:noFill/>
          <a:extLst>
            <a:ext uri="{909E8E84-426E-40DD-AFC4-6F175D3DCCD1}">
              <a14:hiddenFill xmlns:a14="http://schemas.microsoft.com/office/drawing/2010/main">
                <a:solidFill>
                  <a:srgbClr val="FFFFFF"/>
                </a:solidFill>
              </a14:hiddenFill>
            </a:ext>
          </a:extLst>
        </p:spPr>
      </p:pic>
      <p:sp>
        <p:nvSpPr>
          <p:cNvPr id="9" name="Symbol zastępczy tekstu 2"/>
          <p:cNvSpPr>
            <a:spLocks noGrp="1"/>
          </p:cNvSpPr>
          <p:nvPr>
            <p:ph type="body" sz="quarter" idx="13" hasCustomPrompt="1"/>
          </p:nvPr>
        </p:nvSpPr>
        <p:spPr>
          <a:xfrm>
            <a:off x="3046016" y="77664"/>
            <a:ext cx="9217024" cy="381719"/>
          </a:xfrm>
          <a:prstGeom prst="rect">
            <a:avLst/>
          </a:prstGeom>
        </p:spPr>
        <p:txBody>
          <a:bodyPr anchor="t">
            <a:noAutofit/>
          </a:bodyPr>
          <a:lstStyle>
            <a:lvl1pPr marL="0" indent="0" algn="l">
              <a:spcBef>
                <a:spcPts val="0"/>
              </a:spcBef>
              <a:spcAft>
                <a:spcPts val="600"/>
              </a:spcAft>
              <a:buNone/>
              <a:defRPr sz="1900" b="1" baseline="0">
                <a:solidFill>
                  <a:schemeClr val="tx1"/>
                </a:solidFill>
                <a:latin typeface="Calibri" panose="020F0502020204030204" pitchFamily="34" charset="0"/>
              </a:defRPr>
            </a:lvl1pPr>
          </a:lstStyle>
          <a:p>
            <a:pPr lvl="0"/>
            <a:r>
              <a:rPr lang="pl-PL" dirty="0"/>
              <a:t>Tytuł sekcji (najlepiej wpisać w „Widoku wzorca” do układu slajdu dla każdej sekcji) </a:t>
            </a:r>
          </a:p>
        </p:txBody>
      </p:sp>
      <p:sp>
        <p:nvSpPr>
          <p:cNvPr id="13" name="pole tekstowe 12"/>
          <p:cNvSpPr txBox="1"/>
          <p:nvPr userDrawn="1"/>
        </p:nvSpPr>
        <p:spPr>
          <a:xfrm>
            <a:off x="829279" y="83995"/>
            <a:ext cx="776577" cy="4103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1" hangingPunct="0">
              <a:lnSpc>
                <a:spcPct val="100000"/>
              </a:lnSpc>
              <a:spcBef>
                <a:spcPts val="0"/>
              </a:spcBef>
              <a:spcAft>
                <a:spcPts val="0"/>
              </a:spcAft>
              <a:buClrTx/>
              <a:buSzTx/>
              <a:buFontTx/>
              <a:buNone/>
              <a:tabLst/>
            </a:pPr>
            <a:fld id="{C19836D0-3F8D-48FA-A6B3-A53F85479A39}" type="slidenum">
              <a:rPr kumimoji="0" lang="pl-PL" sz="2000" b="1" i="0" u="none" strike="noStrike" cap="none" spc="0" normalizeH="0" baseline="0" smtClean="0">
                <a:ln>
                  <a:noFill/>
                </a:ln>
                <a:solidFill>
                  <a:schemeClr val="bg1"/>
                </a:solidFill>
                <a:effectLst/>
                <a:uFillTx/>
                <a:latin typeface="Calibri" panose="020F0502020204030204" pitchFamily="34" charset="0"/>
                <a:ea typeface="+mn-ea"/>
                <a:cs typeface="+mn-cs"/>
                <a:sym typeface="Helvetica Light"/>
              </a:rPr>
              <a:t>‹#›</a:t>
            </a:fld>
            <a:endParaRPr kumimoji="0" lang="pl-PL" sz="1900" b="1" i="0" u="none" strike="noStrike" cap="none" spc="0" normalizeH="0" baseline="0" dirty="0">
              <a:ln>
                <a:noFill/>
              </a:ln>
              <a:solidFill>
                <a:schemeClr val="bg1"/>
              </a:solidFill>
              <a:effectLst/>
              <a:uFillTx/>
              <a:latin typeface="Calibri" panose="020F0502020204030204" pitchFamily="34" charset="0"/>
              <a:ea typeface="+mn-ea"/>
              <a:cs typeface="+mn-cs"/>
              <a:sym typeface="Helvetica Light"/>
            </a:endParaRPr>
          </a:p>
        </p:txBody>
      </p:sp>
    </p:spTree>
    <p:extLst>
      <p:ext uri="{BB962C8B-B14F-4D97-AF65-F5344CB8AC3E}">
        <p14:creationId xmlns:p14="http://schemas.microsoft.com/office/powerpoint/2010/main" val="77033653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ajd końcowy">
    <p:bg>
      <p:bgPr>
        <a:solidFill>
          <a:schemeClr val="tx1"/>
        </a:solidFill>
        <a:effectLst/>
      </p:bgPr>
    </p:bg>
    <p:spTree>
      <p:nvGrpSpPr>
        <p:cNvPr id="1" name=""/>
        <p:cNvGrpSpPr/>
        <p:nvPr/>
      </p:nvGrpSpPr>
      <p:grpSpPr>
        <a:xfrm>
          <a:off x="0" y="0"/>
          <a:ext cx="0" cy="0"/>
          <a:chOff x="0" y="0"/>
          <a:chExt cx="0" cy="0"/>
        </a:xfrm>
      </p:grpSpPr>
      <p:sp>
        <p:nvSpPr>
          <p:cNvPr id="19" name="Trapez 3"/>
          <p:cNvSpPr/>
          <p:nvPr/>
        </p:nvSpPr>
        <p:spPr>
          <a:xfrm>
            <a:off x="-12998" y="7678476"/>
            <a:ext cx="13017797" cy="2090536"/>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3153589"/>
              <a:gd name="connsiteY0" fmla="*/ 1143022 h 1145878"/>
              <a:gd name="connsiteX1" fmla="*/ 920097 w 13153589"/>
              <a:gd name="connsiteY1" fmla="*/ 1588 h 1145878"/>
              <a:gd name="connsiteX2" fmla="*/ 13150586 w 13153589"/>
              <a:gd name="connsiteY2" fmla="*/ 0 h 1145878"/>
              <a:gd name="connsiteX3" fmla="*/ 13153497 w 13153589"/>
              <a:gd name="connsiteY3" fmla="*/ 1145878 h 1145878"/>
              <a:gd name="connsiteX4" fmla="*/ 0 w 13153589"/>
              <a:gd name="connsiteY4" fmla="*/ 1143022 h 1145878"/>
              <a:gd name="connsiteX0" fmla="*/ 0 w 13153589"/>
              <a:gd name="connsiteY0" fmla="*/ 1146671 h 1149527"/>
              <a:gd name="connsiteX1" fmla="*/ 833477 w 13153589"/>
              <a:gd name="connsiteY1" fmla="*/ 0 h 1149527"/>
              <a:gd name="connsiteX2" fmla="*/ 13150586 w 13153589"/>
              <a:gd name="connsiteY2" fmla="*/ 3649 h 1149527"/>
              <a:gd name="connsiteX3" fmla="*/ 13153497 w 13153589"/>
              <a:gd name="connsiteY3" fmla="*/ 1149527 h 1149527"/>
              <a:gd name="connsiteX4" fmla="*/ 0 w 13153589"/>
              <a:gd name="connsiteY4" fmla="*/ 1146671 h 1149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53589" h="1149527">
                <a:moveTo>
                  <a:pt x="0" y="1146671"/>
                </a:moveTo>
                <a:lnTo>
                  <a:pt x="833477" y="0"/>
                </a:lnTo>
                <a:lnTo>
                  <a:pt x="13150586" y="3649"/>
                </a:lnTo>
                <a:cubicBezTo>
                  <a:pt x="13149804" y="392752"/>
                  <a:pt x="13154279" y="760424"/>
                  <a:pt x="13153497" y="1149527"/>
                </a:cubicBezTo>
                <a:lnTo>
                  <a:pt x="0" y="1146671"/>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0" name="Prostokąt 19"/>
          <p:cNvSpPr/>
          <p:nvPr/>
        </p:nvSpPr>
        <p:spPr>
          <a:xfrm>
            <a:off x="0" y="8178527"/>
            <a:ext cx="13004800" cy="1590485"/>
          </a:xfrm>
          <a:prstGeom prst="rect">
            <a:avLst/>
          </a:prstGeom>
          <a:solidFill>
            <a:schemeClr val="accent1"/>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1" name="Trójkąt prostokątny 14"/>
          <p:cNvSpPr/>
          <p:nvPr/>
        </p:nvSpPr>
        <p:spPr>
          <a:xfrm flipV="1">
            <a:off x="-2756" y="8171381"/>
            <a:ext cx="621929" cy="1596952"/>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 name="connsiteX0" fmla="*/ 0 w 604316"/>
              <a:gd name="connsiteY0" fmla="*/ 787325 h 1599332"/>
              <a:gd name="connsiteX1" fmla="*/ 0 w 604316"/>
              <a:gd name="connsiteY1" fmla="*/ 0 h 1599332"/>
              <a:gd name="connsiteX2" fmla="*/ 604316 w 604316"/>
              <a:gd name="connsiteY2" fmla="*/ 1599332 h 1599332"/>
              <a:gd name="connsiteX3" fmla="*/ 0 w 604316"/>
              <a:gd name="connsiteY3" fmla="*/ 787325 h 1599332"/>
              <a:gd name="connsiteX0" fmla="*/ 0 w 604316"/>
              <a:gd name="connsiteY0" fmla="*/ 1596950 h 1599332"/>
              <a:gd name="connsiteX1" fmla="*/ 0 w 604316"/>
              <a:gd name="connsiteY1" fmla="*/ 0 h 1599332"/>
              <a:gd name="connsiteX2" fmla="*/ 604316 w 604316"/>
              <a:gd name="connsiteY2" fmla="*/ 1599332 h 1599332"/>
              <a:gd name="connsiteX3" fmla="*/ 0 w 604316"/>
              <a:gd name="connsiteY3" fmla="*/ 1596950 h 1599332"/>
              <a:gd name="connsiteX0" fmla="*/ 0 w 613841"/>
              <a:gd name="connsiteY0" fmla="*/ 1596950 h 1596950"/>
              <a:gd name="connsiteX1" fmla="*/ 0 w 613841"/>
              <a:gd name="connsiteY1" fmla="*/ 0 h 1596950"/>
              <a:gd name="connsiteX2" fmla="*/ 613841 w 613841"/>
              <a:gd name="connsiteY2" fmla="*/ 1594570 h 1596950"/>
              <a:gd name="connsiteX3" fmla="*/ 0 w 613841"/>
              <a:gd name="connsiteY3" fmla="*/ 1596950 h 1596950"/>
              <a:gd name="connsiteX0" fmla="*/ 0 w 613841"/>
              <a:gd name="connsiteY0" fmla="*/ 1589806 h 1594570"/>
              <a:gd name="connsiteX1" fmla="*/ 0 w 613841"/>
              <a:gd name="connsiteY1" fmla="*/ 0 h 1594570"/>
              <a:gd name="connsiteX2" fmla="*/ 613841 w 613841"/>
              <a:gd name="connsiteY2" fmla="*/ 1594570 h 1594570"/>
              <a:gd name="connsiteX3" fmla="*/ 0 w 613841"/>
              <a:gd name="connsiteY3" fmla="*/ 1589806 h 1594570"/>
              <a:gd name="connsiteX0" fmla="*/ 0 w 611460"/>
              <a:gd name="connsiteY0" fmla="*/ 1589806 h 1589806"/>
              <a:gd name="connsiteX1" fmla="*/ 0 w 611460"/>
              <a:gd name="connsiteY1" fmla="*/ 0 h 1589806"/>
              <a:gd name="connsiteX2" fmla="*/ 611460 w 611460"/>
              <a:gd name="connsiteY2" fmla="*/ 1585045 h 1589806"/>
              <a:gd name="connsiteX3" fmla="*/ 0 w 611460"/>
              <a:gd name="connsiteY3" fmla="*/ 1589806 h 1589806"/>
              <a:gd name="connsiteX0" fmla="*/ 0 w 613841"/>
              <a:gd name="connsiteY0" fmla="*/ 1589806 h 1589806"/>
              <a:gd name="connsiteX1" fmla="*/ 0 w 613841"/>
              <a:gd name="connsiteY1" fmla="*/ 0 h 1589806"/>
              <a:gd name="connsiteX2" fmla="*/ 613841 w 613841"/>
              <a:gd name="connsiteY2" fmla="*/ 1587426 h 1589806"/>
              <a:gd name="connsiteX3" fmla="*/ 0 w 613841"/>
              <a:gd name="connsiteY3" fmla="*/ 1589806 h 1589806"/>
              <a:gd name="connsiteX0" fmla="*/ 0 w 613841"/>
              <a:gd name="connsiteY0" fmla="*/ 1589806 h 1594570"/>
              <a:gd name="connsiteX1" fmla="*/ 0 w 613841"/>
              <a:gd name="connsiteY1" fmla="*/ 0 h 1594570"/>
              <a:gd name="connsiteX2" fmla="*/ 613841 w 613841"/>
              <a:gd name="connsiteY2" fmla="*/ 1594570 h 1594570"/>
              <a:gd name="connsiteX3" fmla="*/ 0 w 613841"/>
              <a:gd name="connsiteY3" fmla="*/ 1589806 h 1594570"/>
              <a:gd name="connsiteX0" fmla="*/ 2381 w 613841"/>
              <a:gd name="connsiteY0" fmla="*/ 1596950 h 1596950"/>
              <a:gd name="connsiteX1" fmla="*/ 0 w 613841"/>
              <a:gd name="connsiteY1" fmla="*/ 0 h 1596950"/>
              <a:gd name="connsiteX2" fmla="*/ 613841 w 613841"/>
              <a:gd name="connsiteY2" fmla="*/ 1594570 h 1596950"/>
              <a:gd name="connsiteX3" fmla="*/ 2381 w 613841"/>
              <a:gd name="connsiteY3" fmla="*/ 1596950 h 1596950"/>
              <a:gd name="connsiteX0" fmla="*/ 105 w 616327"/>
              <a:gd name="connsiteY0" fmla="*/ 1596950 h 1596950"/>
              <a:gd name="connsiteX1" fmla="*/ 2486 w 616327"/>
              <a:gd name="connsiteY1" fmla="*/ 0 h 1596950"/>
              <a:gd name="connsiteX2" fmla="*/ 616327 w 616327"/>
              <a:gd name="connsiteY2" fmla="*/ 1594570 h 1596950"/>
              <a:gd name="connsiteX3" fmla="*/ 105 w 616327"/>
              <a:gd name="connsiteY3" fmla="*/ 1596950 h 1596950"/>
              <a:gd name="connsiteX0" fmla="*/ 105 w 609303"/>
              <a:gd name="connsiteY0" fmla="*/ 1596950 h 1596952"/>
              <a:gd name="connsiteX1" fmla="*/ 2486 w 609303"/>
              <a:gd name="connsiteY1" fmla="*/ 0 h 1596952"/>
              <a:gd name="connsiteX2" fmla="*/ 609303 w 609303"/>
              <a:gd name="connsiteY2" fmla="*/ 1596952 h 1596952"/>
              <a:gd name="connsiteX3" fmla="*/ 105 w 609303"/>
              <a:gd name="connsiteY3" fmla="*/ 1596950 h 1596952"/>
              <a:gd name="connsiteX0" fmla="*/ 2302 w 611500"/>
              <a:gd name="connsiteY0" fmla="*/ 1596950 h 1596952"/>
              <a:gd name="connsiteX1" fmla="*/ 0 w 611500"/>
              <a:gd name="connsiteY1" fmla="*/ 0 h 1596952"/>
              <a:gd name="connsiteX2" fmla="*/ 611500 w 611500"/>
              <a:gd name="connsiteY2" fmla="*/ 1596952 h 1596952"/>
              <a:gd name="connsiteX3" fmla="*/ 2302 w 611500"/>
              <a:gd name="connsiteY3" fmla="*/ 1596950 h 1596952"/>
            </a:gdLst>
            <a:ahLst/>
            <a:cxnLst>
              <a:cxn ang="0">
                <a:pos x="connsiteX0" y="connsiteY0"/>
              </a:cxn>
              <a:cxn ang="0">
                <a:pos x="connsiteX1" y="connsiteY1"/>
              </a:cxn>
              <a:cxn ang="0">
                <a:pos x="connsiteX2" y="connsiteY2"/>
              </a:cxn>
              <a:cxn ang="0">
                <a:pos x="connsiteX3" y="connsiteY3"/>
              </a:cxn>
            </a:cxnLst>
            <a:rect l="l" t="t" r="r" b="b"/>
            <a:pathLst>
              <a:path w="611500" h="1596952">
                <a:moveTo>
                  <a:pt x="2302" y="1596950"/>
                </a:moveTo>
                <a:cubicBezTo>
                  <a:pt x="1508" y="1064633"/>
                  <a:pt x="794" y="532317"/>
                  <a:pt x="0" y="0"/>
                </a:cubicBezTo>
                <a:lnTo>
                  <a:pt x="611500" y="1596952"/>
                </a:lnTo>
                <a:lnTo>
                  <a:pt x="2302" y="1596950"/>
                </a:lnTo>
                <a:close/>
              </a:path>
            </a:pathLst>
          </a:custGeom>
          <a:solidFill>
            <a:schemeClr val="bg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4" name="pole tekstowe 3"/>
          <p:cNvSpPr txBox="1"/>
          <p:nvPr userDrawn="1"/>
        </p:nvSpPr>
        <p:spPr>
          <a:xfrm>
            <a:off x="957784" y="3417573"/>
            <a:ext cx="10945216" cy="111825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pl-PL" sz="6600" b="1" i="0" u="none" strike="noStrike" cap="none" spc="0" normalizeH="0" baseline="0" dirty="0">
                <a:ln>
                  <a:noFill/>
                </a:ln>
                <a:solidFill>
                  <a:schemeClr val="bg1"/>
                </a:solidFill>
                <a:effectLst/>
                <a:uFillTx/>
                <a:latin typeface="Calibri" panose="020F0502020204030204" pitchFamily="34" charset="0"/>
                <a:ea typeface="+mn-ea"/>
                <a:cs typeface="+mn-cs"/>
                <a:sym typeface="Helvetica Light"/>
              </a:rPr>
              <a:t>Dziękuję za uwagę</a:t>
            </a:r>
          </a:p>
        </p:txBody>
      </p:sp>
      <p:pic>
        <p:nvPicPr>
          <p:cNvPr id="1026" name="Picture 2" descr="D:\Moje obrazy\logo zus\logoZUSnoweRozwiniecie.png"/>
          <p:cNvPicPr>
            <a:picLocks noChangeAspect="1" noChangeArrowheads="1"/>
          </p:cNvPicPr>
          <p:nvPr userDrawn="1"/>
        </p:nvPicPr>
        <p:blipFill>
          <a:blip r:embed="rId2" cstate="print">
            <a:biLevel thresh="25000"/>
            <a:extLst>
              <a:ext uri="{BEBA8EAE-BF5A-486C-A8C5-ECC9F3942E4B}">
                <a14:imgProps xmlns:a14="http://schemas.microsoft.com/office/drawing/2010/main">
                  <a14:imgLayer r:embed="rId3">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9990747" y="8682125"/>
            <a:ext cx="2560325" cy="575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888201"/>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0_Tekst i grafika - dłuższy tytuł">
    <p:spTree>
      <p:nvGrpSpPr>
        <p:cNvPr id="1" name=""/>
        <p:cNvGrpSpPr/>
        <p:nvPr/>
      </p:nvGrpSpPr>
      <p:grpSpPr>
        <a:xfrm>
          <a:off x="0" y="0"/>
          <a:ext cx="0" cy="0"/>
          <a:chOff x="0" y="0"/>
          <a:chExt cx="0" cy="0"/>
        </a:xfrm>
      </p:grpSpPr>
      <p:grpSp>
        <p:nvGrpSpPr>
          <p:cNvPr id="4" name="Grupa 3"/>
          <p:cNvGrpSpPr/>
          <p:nvPr userDrawn="1"/>
        </p:nvGrpSpPr>
        <p:grpSpPr>
          <a:xfrm>
            <a:off x="-1" y="0"/>
            <a:ext cx="13004802" cy="9773344"/>
            <a:chOff x="-1" y="0"/>
            <a:chExt cx="13004802" cy="9773344"/>
          </a:xfrm>
        </p:grpSpPr>
        <p:sp>
          <p:nvSpPr>
            <p:cNvPr id="5" name="Trapez 3"/>
            <p:cNvSpPr/>
            <p:nvPr/>
          </p:nvSpPr>
          <p:spPr>
            <a:xfrm flipH="1" flipV="1">
              <a:off x="2439" y="0"/>
              <a:ext cx="2923680" cy="57413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745982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10407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208726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1043460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43460 w 12681995"/>
                <a:gd name="connsiteY1" fmla="*/ 53024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64120 w 12681995"/>
                <a:gd name="connsiteY1" fmla="*/ 25304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33132 w 12681995"/>
                <a:gd name="connsiteY1" fmla="*/ 636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1033132" y="636"/>
                  </a:lnTo>
                  <a:lnTo>
                    <a:pt x="12678992" y="0"/>
                  </a:lnTo>
                  <a:cubicBezTo>
                    <a:pt x="12678210" y="389103"/>
                    <a:pt x="12682685" y="756775"/>
                    <a:pt x="12681903" y="1145878"/>
                  </a:cubicBezTo>
                  <a:lnTo>
                    <a:pt x="0" y="1148260"/>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defTabSz="584200" rtl="0" latinLnBrk="1" hangingPunct="0"/>
              <a:endParaRPr lang="pl-PL" sz="2400" dirty="0">
                <a:solidFill>
                  <a:srgbClr val="FFFFFF"/>
                </a:solidFill>
              </a:endParaRPr>
            </a:p>
          </p:txBody>
        </p:sp>
        <p:grpSp>
          <p:nvGrpSpPr>
            <p:cNvPr id="6" name="Grupa 5"/>
            <p:cNvGrpSpPr/>
            <p:nvPr/>
          </p:nvGrpSpPr>
          <p:grpSpPr>
            <a:xfrm>
              <a:off x="-1" y="8625084"/>
              <a:ext cx="13004802" cy="1148260"/>
              <a:chOff x="-1" y="8625084"/>
              <a:chExt cx="13004802" cy="1148260"/>
            </a:xfrm>
          </p:grpSpPr>
          <p:sp>
            <p:nvSpPr>
              <p:cNvPr id="7" name="Trapez 3"/>
              <p:cNvSpPr/>
              <p:nvPr/>
            </p:nvSpPr>
            <p:spPr>
              <a:xfrm>
                <a:off x="-1" y="8625084"/>
                <a:ext cx="13004801" cy="114826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448503" y="1588"/>
                    </a:lnTo>
                    <a:lnTo>
                      <a:pt x="12678992" y="0"/>
                    </a:lnTo>
                    <a:cubicBezTo>
                      <a:pt x="12678210" y="389103"/>
                      <a:pt x="12682685" y="756775"/>
                      <a:pt x="12681903" y="1145878"/>
                    </a:cubicBezTo>
                    <a:lnTo>
                      <a:pt x="0" y="1148260"/>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defTabSz="584200" rtl="0" latinLnBrk="1" hangingPunct="0"/>
                <a:endParaRPr lang="pl-PL" sz="2400" dirty="0">
                  <a:solidFill>
                    <a:srgbClr val="FFFFFF"/>
                  </a:solidFill>
                </a:endParaRPr>
              </a:p>
            </p:txBody>
          </p:sp>
          <p:sp>
            <p:nvSpPr>
              <p:cNvPr id="10" name="Shape 42"/>
              <p:cNvSpPr/>
              <p:nvPr/>
            </p:nvSpPr>
            <p:spPr>
              <a:xfrm>
                <a:off x="0" y="8981256"/>
                <a:ext cx="13004801" cy="792088"/>
              </a:xfrm>
              <a:prstGeom prst="rect">
                <a:avLst/>
              </a:prstGeom>
              <a:solidFill>
                <a:schemeClr val="tx1"/>
              </a:solidFill>
              <a:ln w="12700">
                <a:miter lim="400000"/>
              </a:ln>
              <a:effectLst/>
            </p:spPr>
            <p:txBody>
              <a:bodyPr lIns="0" tIns="0" rIns="0" bIns="0" anchor="ctr"/>
              <a:lstStyle/>
              <a:p>
                <a:pPr defTabSz="584200">
                  <a:defRPr sz="2400">
                    <a:solidFill>
                      <a:srgbClr val="FFFFFF"/>
                    </a:solidFill>
                  </a:defRPr>
                </a:pPr>
                <a:endParaRPr lang="pl-PL" sz="2400" dirty="0">
                  <a:solidFill>
                    <a:srgbClr val="FFFFFF"/>
                  </a:solidFill>
                </a:endParaRPr>
              </a:p>
            </p:txBody>
          </p:sp>
          <p:sp>
            <p:nvSpPr>
              <p:cNvPr id="11" name="Trójkąt prostokątny 14"/>
              <p:cNvSpPr/>
              <p:nvPr/>
            </p:nvSpPr>
            <p:spPr>
              <a:xfrm flipV="1">
                <a:off x="0" y="8978626"/>
                <a:ext cx="318566" cy="789707"/>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Lst>
                <a:ahLst/>
                <a:cxnLst>
                  <a:cxn ang="0">
                    <a:pos x="connsiteX0" y="connsiteY0"/>
                  </a:cxn>
                  <a:cxn ang="0">
                    <a:pos x="connsiteX1" y="connsiteY1"/>
                  </a:cxn>
                  <a:cxn ang="0">
                    <a:pos x="connsiteX2" y="connsiteY2"/>
                  </a:cxn>
                  <a:cxn ang="0">
                    <a:pos x="connsiteX3" y="connsiteY3"/>
                  </a:cxn>
                </a:cxnLst>
                <a:rect l="l" t="t" r="r" b="b"/>
                <a:pathLst>
                  <a:path w="318566" h="789707">
                    <a:moveTo>
                      <a:pt x="0" y="787325"/>
                    </a:moveTo>
                    <a:lnTo>
                      <a:pt x="0" y="0"/>
                    </a:lnTo>
                    <a:lnTo>
                      <a:pt x="318566" y="789707"/>
                    </a:lnTo>
                    <a:lnTo>
                      <a:pt x="0" y="787325"/>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defTabSz="584200" rtl="0" latinLnBrk="1" hangingPunct="0"/>
                <a:endParaRPr lang="pl-PL" sz="2400" dirty="0">
                  <a:solidFill>
                    <a:srgbClr val="FFFFFF"/>
                  </a:solidFill>
                </a:endParaRPr>
              </a:p>
            </p:txBody>
          </p:sp>
        </p:grpSp>
      </p:grpSp>
      <p:pic>
        <p:nvPicPr>
          <p:cNvPr id="12" name="Picture 2" descr="D:\Moje obrazy\logo zus\logoZUSnoweRozwiniecie.png"/>
          <p:cNvPicPr>
            <a:picLocks noChangeAspect="1" noChangeArrowheads="1"/>
          </p:cNvPicPr>
          <p:nvPr userDrawn="1"/>
        </p:nvPicPr>
        <p:blipFill>
          <a:blip r:embed="rId2" cstate="print">
            <a:biLevel thresh="50000"/>
            <a:extLst>
              <a:ext uri="{BEBA8EAE-BF5A-486C-A8C5-ECC9F3942E4B}">
                <a14:imgProps xmlns:a14="http://schemas.microsoft.com/office/drawing/2010/main">
                  <a14:imgLayer r:embed="rId3">
                    <a14:imgEffect>
                      <a14:colorTemperature colorTemp="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1486936" y="9233434"/>
            <a:ext cx="1280160" cy="287731"/>
          </a:xfrm>
          <a:prstGeom prst="rect">
            <a:avLst/>
          </a:prstGeom>
          <a:noFill/>
          <a:extLst>
            <a:ext uri="{909E8E84-426E-40DD-AFC4-6F175D3DCCD1}">
              <a14:hiddenFill xmlns:a14="http://schemas.microsoft.com/office/drawing/2010/main">
                <a:solidFill>
                  <a:srgbClr val="FFFFFF"/>
                </a:solidFill>
              </a14:hiddenFill>
            </a:ext>
          </a:extLst>
        </p:spPr>
      </p:pic>
      <p:sp>
        <p:nvSpPr>
          <p:cNvPr id="13" name="Symbol zastępczy tekstu 2"/>
          <p:cNvSpPr>
            <a:spLocks noGrp="1"/>
          </p:cNvSpPr>
          <p:nvPr>
            <p:ph type="body" sz="quarter" idx="10" hasCustomPrompt="1"/>
          </p:nvPr>
        </p:nvSpPr>
        <p:spPr>
          <a:xfrm>
            <a:off x="741760" y="77193"/>
            <a:ext cx="1836368" cy="381719"/>
          </a:xfrm>
          <a:prstGeom prst="rect">
            <a:avLst/>
          </a:prstGeom>
        </p:spPr>
        <p:txBody>
          <a:bodyPr anchor="t">
            <a:normAutofit/>
          </a:bodyPr>
          <a:lstStyle>
            <a:lvl1pPr marL="0" indent="0" algn="l">
              <a:spcBef>
                <a:spcPts val="0"/>
              </a:spcBef>
              <a:spcAft>
                <a:spcPts val="600"/>
              </a:spcAft>
              <a:buNone/>
              <a:defRPr sz="1800" baseline="0">
                <a:solidFill>
                  <a:schemeClr val="bg1"/>
                </a:solidFill>
                <a:latin typeface="+mj-lt"/>
              </a:defRPr>
            </a:lvl1pPr>
          </a:lstStyle>
          <a:p>
            <a:pPr lvl="0"/>
            <a:r>
              <a:rPr lang="pl-PL" dirty="0"/>
              <a:t>Hasło</a:t>
            </a:r>
          </a:p>
        </p:txBody>
      </p:sp>
      <p:sp>
        <p:nvSpPr>
          <p:cNvPr id="15" name="Symbol zastępczy tekstu 14"/>
          <p:cNvSpPr>
            <a:spLocks noGrp="1"/>
          </p:cNvSpPr>
          <p:nvPr>
            <p:ph type="body" sz="quarter" idx="11"/>
          </p:nvPr>
        </p:nvSpPr>
        <p:spPr>
          <a:xfrm>
            <a:off x="777600" y="4300736"/>
            <a:ext cx="5508776" cy="4032448"/>
          </a:xfrm>
          <a:prstGeom prst="rect">
            <a:avLst/>
          </a:prstGeom>
        </p:spPr>
        <p:txBody>
          <a:bodyPr/>
          <a:lstStyle>
            <a:lvl1pPr marL="0" indent="0">
              <a:spcBef>
                <a:spcPts val="0"/>
              </a:spcBef>
              <a:spcAft>
                <a:spcPts val="600"/>
              </a:spcAft>
              <a:buFont typeface="Arial" panose="020B0604020202020204" pitchFamily="34" charset="0"/>
              <a:buNone/>
              <a:defRPr sz="1800" b="0">
                <a:solidFill>
                  <a:schemeClr val="tx2"/>
                </a:solidFill>
                <a:latin typeface="+mn-lt"/>
              </a:defRPr>
            </a:lvl1pPr>
            <a:lvl2pPr marL="432000" indent="-432000">
              <a:spcBef>
                <a:spcPts val="0"/>
              </a:spcBef>
              <a:spcAft>
                <a:spcPts val="600"/>
              </a:spcAft>
              <a:buFont typeface="Arial" panose="020B0604020202020204" pitchFamily="34" charset="0"/>
              <a:buChar char="•"/>
              <a:defRPr sz="1800" b="0">
                <a:solidFill>
                  <a:schemeClr val="tx2"/>
                </a:solidFill>
                <a:latin typeface="+mn-lt"/>
              </a:defRPr>
            </a:lvl2pPr>
            <a:lvl3pPr marL="864000" indent="-432000">
              <a:spcBef>
                <a:spcPts val="0"/>
              </a:spcBef>
              <a:spcAft>
                <a:spcPts val="600"/>
              </a:spcAft>
              <a:buFont typeface="Arial" panose="020B0604020202020204" pitchFamily="34" charset="0"/>
              <a:buChar char="•"/>
              <a:defRPr sz="1800" b="0">
                <a:solidFill>
                  <a:schemeClr val="tx2"/>
                </a:solidFill>
                <a:latin typeface="+mn-lt"/>
              </a:defRPr>
            </a:lvl3pPr>
            <a:lvl4pPr marL="1296000" indent="-432000">
              <a:spcBef>
                <a:spcPts val="0"/>
              </a:spcBef>
              <a:spcAft>
                <a:spcPts val="600"/>
              </a:spcAft>
              <a:buFont typeface="Arial" panose="020B0604020202020204" pitchFamily="34" charset="0"/>
              <a:buChar char="•"/>
              <a:defRPr sz="1800" b="0">
                <a:solidFill>
                  <a:schemeClr val="tx2"/>
                </a:solidFill>
                <a:latin typeface="+mn-lt"/>
              </a:defRPr>
            </a:lvl4pPr>
            <a:lvl5pPr marL="2222500" indent="-444500">
              <a:buFont typeface="Arial" panose="020B0604020202020204" pitchFamily="34" charset="0"/>
              <a:buChar char="•"/>
              <a:defRPr sz="1600" b="0">
                <a:latin typeface="+mn-lt"/>
              </a:defRPr>
            </a:lvl5pPr>
          </a:lstStyle>
          <a:p>
            <a:pPr lvl="0"/>
            <a:r>
              <a:rPr lang="pl-PL"/>
              <a:t>Kliknij, aby edytować style wzorca tekstu</a:t>
            </a:r>
          </a:p>
          <a:p>
            <a:pPr lvl="1"/>
            <a:r>
              <a:rPr lang="pl-PL"/>
              <a:t>Drugi poziom</a:t>
            </a:r>
          </a:p>
          <a:p>
            <a:pPr lvl="2"/>
            <a:r>
              <a:rPr lang="pl-PL"/>
              <a:t>Trzeci poziom</a:t>
            </a:r>
          </a:p>
          <a:p>
            <a:pPr lvl="3"/>
            <a:r>
              <a:rPr lang="pl-PL"/>
              <a:t>Czwarty poziom</a:t>
            </a:r>
          </a:p>
        </p:txBody>
      </p:sp>
      <p:sp>
        <p:nvSpPr>
          <p:cNvPr id="16" name="Symbol zastępczy tekstu 14"/>
          <p:cNvSpPr>
            <a:spLocks noGrp="1"/>
          </p:cNvSpPr>
          <p:nvPr>
            <p:ph type="body" sz="quarter" idx="12" hasCustomPrompt="1"/>
          </p:nvPr>
        </p:nvSpPr>
        <p:spPr>
          <a:xfrm>
            <a:off x="741760" y="3148608"/>
            <a:ext cx="11521280" cy="864096"/>
          </a:xfrm>
          <a:prstGeom prst="rect">
            <a:avLst/>
          </a:prstGeom>
        </p:spPr>
        <p:txBody>
          <a:bodyPr/>
          <a:lstStyle>
            <a:lvl1pPr marL="0" marR="0" indent="0" defTabSz="584200" eaLnBrk="1" fontAlgn="auto" latinLnBrk="0" hangingPunct="1">
              <a:lnSpc>
                <a:spcPct val="100000"/>
              </a:lnSpc>
              <a:spcBef>
                <a:spcPts val="0"/>
              </a:spcBef>
              <a:spcAft>
                <a:spcPts val="600"/>
              </a:spcAft>
              <a:buClrTx/>
              <a:buSzPct val="75000"/>
              <a:buFont typeface="Arial" panose="020B0604020202020204" pitchFamily="34" charset="0"/>
              <a:buNone/>
              <a:tabLst/>
              <a:defRPr sz="2400" b="0" baseline="0">
                <a:solidFill>
                  <a:schemeClr val="tx1"/>
                </a:solidFill>
                <a:latin typeface="+mn-lt"/>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marL="0" marR="0" lvl="0" indent="0" defTabSz="584200" eaLnBrk="1" fontAlgn="auto" latinLnBrk="0" hangingPunct="1">
              <a:lnSpc>
                <a:spcPct val="100000"/>
              </a:lnSpc>
              <a:spcBef>
                <a:spcPts val="4200"/>
              </a:spcBef>
              <a:spcAft>
                <a:spcPts val="0"/>
              </a:spcAft>
              <a:buClrTx/>
              <a:buSzPct val="75000"/>
              <a:buFont typeface="Arial" panose="020B0604020202020204" pitchFamily="34" charset="0"/>
              <a:buNone/>
              <a:tabLst/>
              <a:defRPr/>
            </a:pPr>
            <a:r>
              <a:rPr lang="pl-PL" dirty="0"/>
              <a:t>Tu można wpisać tekst wprowadzający. Zieloną kreskę można w razie potrzeby przesunąć we wzorcu: menu Widok &gt; Wzorzec slajdów</a:t>
            </a:r>
          </a:p>
        </p:txBody>
      </p:sp>
      <p:sp>
        <p:nvSpPr>
          <p:cNvPr id="17" name="Symbol zastępczy tekstu 2"/>
          <p:cNvSpPr>
            <a:spLocks noGrp="1"/>
          </p:cNvSpPr>
          <p:nvPr>
            <p:ph type="body" sz="quarter" idx="13" hasCustomPrompt="1"/>
          </p:nvPr>
        </p:nvSpPr>
        <p:spPr>
          <a:xfrm>
            <a:off x="3046016" y="77664"/>
            <a:ext cx="9217024" cy="381719"/>
          </a:xfrm>
          <a:prstGeom prst="rect">
            <a:avLst/>
          </a:prstGeom>
        </p:spPr>
        <p:txBody>
          <a:bodyPr anchor="t">
            <a:normAutofit/>
          </a:bodyPr>
          <a:lstStyle>
            <a:lvl1pPr marL="0" indent="0" algn="l">
              <a:spcBef>
                <a:spcPts val="0"/>
              </a:spcBef>
              <a:spcAft>
                <a:spcPts val="600"/>
              </a:spcAft>
              <a:buNone/>
              <a:defRPr sz="1800" baseline="0">
                <a:solidFill>
                  <a:schemeClr val="tx1"/>
                </a:solidFill>
                <a:latin typeface="+mj-lt"/>
              </a:defRPr>
            </a:lvl1pPr>
          </a:lstStyle>
          <a:p>
            <a:pPr lvl="0"/>
            <a:r>
              <a:rPr lang="pl-PL" dirty="0"/>
              <a:t>Tytuł sekcji (najlepiej wpisać w „Widoku wzorca” do układu slajdu dla każdej sekcji) </a:t>
            </a:r>
          </a:p>
        </p:txBody>
      </p:sp>
      <p:sp>
        <p:nvSpPr>
          <p:cNvPr id="18" name="Symbol zastępczy tekstu 14"/>
          <p:cNvSpPr>
            <a:spLocks noGrp="1"/>
          </p:cNvSpPr>
          <p:nvPr>
            <p:ph type="body" sz="quarter" idx="14" hasCustomPrompt="1"/>
          </p:nvPr>
        </p:nvSpPr>
        <p:spPr>
          <a:xfrm>
            <a:off x="741760" y="844352"/>
            <a:ext cx="11521280" cy="1584176"/>
          </a:xfrm>
          <a:prstGeom prst="rect">
            <a:avLst/>
          </a:prstGeom>
        </p:spPr>
        <p:txBody>
          <a:bodyPr/>
          <a:lstStyle>
            <a:lvl1pPr marL="0" indent="0">
              <a:spcBef>
                <a:spcPts val="0"/>
              </a:spcBef>
              <a:spcAft>
                <a:spcPts val="0"/>
              </a:spcAft>
              <a:buFont typeface="Arial" panose="020B0604020202020204" pitchFamily="34" charset="0"/>
              <a:buNone/>
              <a:defRPr sz="4800" b="0" baseline="0">
                <a:solidFill>
                  <a:schemeClr val="tx1"/>
                </a:solidFill>
                <a:latin typeface="+mj-lt"/>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lvl="0"/>
            <a:r>
              <a:rPr lang="pl-PL" dirty="0"/>
              <a:t>Tytuł slajdu </a:t>
            </a:r>
            <a:br>
              <a:rPr lang="pl-PL" dirty="0"/>
            </a:br>
            <a:r>
              <a:rPr lang="pl-PL" dirty="0"/>
              <a:t>dłuższy</a:t>
            </a:r>
          </a:p>
        </p:txBody>
      </p:sp>
      <p:sp>
        <p:nvSpPr>
          <p:cNvPr id="21" name="Symbol zastępczy zawartości 20"/>
          <p:cNvSpPr>
            <a:spLocks noGrp="1"/>
          </p:cNvSpPr>
          <p:nvPr>
            <p:ph sz="quarter" idx="15"/>
          </p:nvPr>
        </p:nvSpPr>
        <p:spPr>
          <a:xfrm>
            <a:off x="6789738" y="4300736"/>
            <a:ext cx="5473302" cy="4032448"/>
          </a:xfrm>
          <a:prstGeom prst="rect">
            <a:avLst/>
          </a:prstGeom>
        </p:spPr>
        <p:txBody>
          <a:bodyPr/>
          <a:lstStyle>
            <a:lvl1pPr marL="0" indent="0">
              <a:spcBef>
                <a:spcPts val="0"/>
              </a:spcBef>
              <a:spcAft>
                <a:spcPts val="600"/>
              </a:spcAft>
              <a:buNone/>
              <a:defRPr sz="1800">
                <a:solidFill>
                  <a:schemeClr val="tx2"/>
                </a:solidFill>
                <a:latin typeface="+mn-lt"/>
              </a:defRPr>
            </a:lvl1pPr>
            <a:lvl2pPr marL="432000" indent="-432000">
              <a:spcBef>
                <a:spcPts val="0"/>
              </a:spcBef>
              <a:spcAft>
                <a:spcPts val="600"/>
              </a:spcAft>
              <a:defRPr sz="1800">
                <a:solidFill>
                  <a:schemeClr val="tx2"/>
                </a:solidFill>
                <a:latin typeface="+mn-lt"/>
              </a:defRPr>
            </a:lvl2pPr>
            <a:lvl3pPr marL="864000" indent="-432000">
              <a:spcBef>
                <a:spcPts val="0"/>
              </a:spcBef>
              <a:spcAft>
                <a:spcPts val="600"/>
              </a:spcAft>
              <a:defRPr sz="1800">
                <a:solidFill>
                  <a:schemeClr val="tx2"/>
                </a:solidFill>
                <a:latin typeface="+mn-lt"/>
              </a:defRPr>
            </a:lvl3pPr>
            <a:lvl4pPr marL="1296000" indent="-432000">
              <a:spcBef>
                <a:spcPts val="0"/>
              </a:spcBef>
              <a:spcAft>
                <a:spcPts val="600"/>
              </a:spcAft>
              <a:defRPr sz="1800">
                <a:solidFill>
                  <a:schemeClr val="tx2"/>
                </a:solidFill>
                <a:latin typeface="+mn-lt"/>
              </a:defRPr>
            </a:lvl4pPr>
            <a:lvl5pPr>
              <a:defRPr sz="1600">
                <a:solidFill>
                  <a:schemeClr val="tx2"/>
                </a:solidFill>
                <a:latin typeface="+mn-lt"/>
              </a:defRPr>
            </a:lvl5pPr>
          </a:lstStyle>
          <a:p>
            <a:pPr lvl="0"/>
            <a:r>
              <a:rPr lang="pl-PL"/>
              <a:t>Kliknij, aby edytować style wzorca tekstu</a:t>
            </a:r>
          </a:p>
          <a:p>
            <a:pPr lvl="1"/>
            <a:r>
              <a:rPr lang="pl-PL"/>
              <a:t>Drugi poziom</a:t>
            </a:r>
          </a:p>
          <a:p>
            <a:pPr lvl="2"/>
            <a:r>
              <a:rPr lang="pl-PL"/>
              <a:t>Trzeci poziom</a:t>
            </a:r>
          </a:p>
          <a:p>
            <a:pPr lvl="3"/>
            <a:r>
              <a:rPr lang="pl-PL"/>
              <a:t>Czwarty poziom</a:t>
            </a:r>
          </a:p>
        </p:txBody>
      </p:sp>
    </p:spTree>
    <p:extLst>
      <p:ext uri="{BB962C8B-B14F-4D97-AF65-F5344CB8AC3E}">
        <p14:creationId xmlns:p14="http://schemas.microsoft.com/office/powerpoint/2010/main" val="613610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3" r:id="rId2"/>
    <p:sldLayoutId id="2147483652" r:id="rId3"/>
    <p:sldLayoutId id="2147483657" r:id="rId4"/>
    <p:sldLayoutId id="2147483656" r:id="rId5"/>
    <p:sldLayoutId id="2147483654" r:id="rId6"/>
    <p:sldLayoutId id="2147483651" r:id="rId7"/>
    <p:sldLayoutId id="2147483655" r:id="rId8"/>
    <p:sldLayoutId id="2147483667" r:id="rId9"/>
  </p:sldLayoutIdLst>
  <p:transition spd="med"/>
  <p:txStyles>
    <p:titleStyle>
      <a:lvl1pPr algn="ctr" defTabSz="584200" eaLnBrk="1" hangingPunct="1">
        <a:defRPr sz="6000">
          <a:latin typeface="Lato Bold" panose="020F0802020204030203" charset="-18"/>
          <a:ea typeface="+mn-ea"/>
          <a:cs typeface="+mn-cs"/>
          <a:sym typeface="Helvetica Light"/>
        </a:defRPr>
      </a:lvl1pPr>
      <a:lvl2pPr indent="228600" algn="ctr" defTabSz="584200" eaLnBrk="1" hangingPunct="1">
        <a:defRPr sz="8000">
          <a:latin typeface="+mn-lt"/>
          <a:ea typeface="+mn-ea"/>
          <a:cs typeface="+mn-cs"/>
          <a:sym typeface="Helvetica Light"/>
        </a:defRPr>
      </a:lvl2pPr>
      <a:lvl3pPr indent="457200" algn="ctr" defTabSz="584200" eaLnBrk="1" hangingPunct="1">
        <a:defRPr sz="8000">
          <a:latin typeface="+mn-lt"/>
          <a:ea typeface="+mn-ea"/>
          <a:cs typeface="+mn-cs"/>
          <a:sym typeface="Helvetica Light"/>
        </a:defRPr>
      </a:lvl3pPr>
      <a:lvl4pPr indent="685800" algn="ctr" defTabSz="584200" eaLnBrk="1" hangingPunct="1">
        <a:defRPr sz="8000">
          <a:latin typeface="+mn-lt"/>
          <a:ea typeface="+mn-ea"/>
          <a:cs typeface="+mn-cs"/>
          <a:sym typeface="Helvetica Light"/>
        </a:defRPr>
      </a:lvl4pPr>
      <a:lvl5pPr indent="914400" algn="ctr" defTabSz="584200" eaLnBrk="1" hangingPunct="1">
        <a:defRPr sz="8000">
          <a:latin typeface="+mn-lt"/>
          <a:ea typeface="+mn-ea"/>
          <a:cs typeface="+mn-cs"/>
          <a:sym typeface="Helvetica Light"/>
        </a:defRPr>
      </a:lvl5pPr>
      <a:lvl6pPr indent="1143000" algn="ctr" defTabSz="584200" eaLnBrk="1" hangingPunct="1">
        <a:defRPr sz="8000">
          <a:latin typeface="+mn-lt"/>
          <a:ea typeface="+mn-ea"/>
          <a:cs typeface="+mn-cs"/>
          <a:sym typeface="Helvetica Light"/>
        </a:defRPr>
      </a:lvl6pPr>
      <a:lvl7pPr indent="1371600" algn="ctr" defTabSz="584200" eaLnBrk="1" hangingPunct="1">
        <a:defRPr sz="8000">
          <a:latin typeface="+mn-lt"/>
          <a:ea typeface="+mn-ea"/>
          <a:cs typeface="+mn-cs"/>
          <a:sym typeface="Helvetica Light"/>
        </a:defRPr>
      </a:lvl7pPr>
      <a:lvl8pPr indent="1600200" algn="ctr" defTabSz="584200" eaLnBrk="1" hangingPunct="1">
        <a:defRPr sz="8000">
          <a:latin typeface="+mn-lt"/>
          <a:ea typeface="+mn-ea"/>
          <a:cs typeface="+mn-cs"/>
          <a:sym typeface="Helvetica Light"/>
        </a:defRPr>
      </a:lvl8pPr>
      <a:lvl9pPr indent="1828800" algn="ctr" defTabSz="584200" eaLnBrk="1" hangingPunct="1">
        <a:defRPr sz="8000">
          <a:latin typeface="+mn-lt"/>
          <a:ea typeface="+mn-ea"/>
          <a:cs typeface="+mn-cs"/>
          <a:sym typeface="Helvetica Light"/>
        </a:defRPr>
      </a:lvl9pPr>
    </p:titleStyle>
    <p:bodyStyle>
      <a:lvl1pPr marL="444500" indent="-444500" defTabSz="584200" eaLnBrk="1" hangingPunct="1">
        <a:spcBef>
          <a:spcPts val="4200"/>
        </a:spcBef>
        <a:buSzPct val="75000"/>
        <a:buChar char="•"/>
        <a:defRPr sz="3600">
          <a:latin typeface="Lato Light" panose="020F0302020204030203" charset="-18"/>
          <a:ea typeface="+mn-ea"/>
          <a:cs typeface="+mn-cs"/>
          <a:sym typeface="Helvetica Light"/>
        </a:defRPr>
      </a:lvl1pPr>
      <a:lvl2pPr marL="889000" indent="-444500" defTabSz="584200" eaLnBrk="1" hangingPunct="1">
        <a:spcBef>
          <a:spcPts val="4200"/>
        </a:spcBef>
        <a:buSzPct val="75000"/>
        <a:buChar char="•"/>
        <a:defRPr sz="3600">
          <a:latin typeface="Lato Light" panose="020F0302020204030203" charset="-18"/>
          <a:ea typeface="+mn-ea"/>
          <a:cs typeface="+mn-cs"/>
          <a:sym typeface="Helvetica Light"/>
        </a:defRPr>
      </a:lvl2pPr>
      <a:lvl3pPr marL="1333500" indent="-444500" defTabSz="584200" eaLnBrk="1" hangingPunct="1">
        <a:spcBef>
          <a:spcPts val="4200"/>
        </a:spcBef>
        <a:buSzPct val="75000"/>
        <a:buChar char="•"/>
        <a:defRPr sz="3600">
          <a:latin typeface="Lato Light" panose="020F0302020204030203" charset="-18"/>
          <a:ea typeface="+mn-ea"/>
          <a:cs typeface="+mn-cs"/>
          <a:sym typeface="Helvetica Light"/>
        </a:defRPr>
      </a:lvl3pPr>
      <a:lvl4pPr marL="1778000" indent="-444500" defTabSz="584200" eaLnBrk="1" hangingPunct="1">
        <a:spcBef>
          <a:spcPts val="4200"/>
        </a:spcBef>
        <a:buSzPct val="75000"/>
        <a:buChar char="•"/>
        <a:defRPr sz="3600">
          <a:latin typeface="Lato Light" panose="020F0302020204030203" charset="-18"/>
          <a:ea typeface="+mn-ea"/>
          <a:cs typeface="+mn-cs"/>
          <a:sym typeface="Helvetica Light"/>
        </a:defRPr>
      </a:lvl4pPr>
      <a:lvl5pPr marL="2222500" indent="-444500" defTabSz="584200" eaLnBrk="1" hangingPunct="1">
        <a:spcBef>
          <a:spcPts val="4200"/>
        </a:spcBef>
        <a:buSzPct val="75000"/>
        <a:buChar char="•"/>
        <a:defRPr sz="3600">
          <a:latin typeface="Lato Light" panose="020F0302020204030203" charset="-18"/>
          <a:ea typeface="+mn-ea"/>
          <a:cs typeface="+mn-cs"/>
          <a:sym typeface="Helvetica Light"/>
        </a:defRPr>
      </a:lvl5pPr>
      <a:lvl6pPr marL="2667000" indent="-444500" defTabSz="584200" eaLnBrk="1" hangingPunct="1">
        <a:spcBef>
          <a:spcPts val="4200"/>
        </a:spcBef>
        <a:buSzPct val="75000"/>
        <a:buChar char="•"/>
        <a:defRPr sz="3600">
          <a:latin typeface="+mn-lt"/>
          <a:ea typeface="+mn-ea"/>
          <a:cs typeface="+mn-cs"/>
          <a:sym typeface="Helvetica Light"/>
        </a:defRPr>
      </a:lvl6pPr>
      <a:lvl7pPr marL="3111500" indent="-444500" defTabSz="584200" eaLnBrk="1" hangingPunct="1">
        <a:spcBef>
          <a:spcPts val="4200"/>
        </a:spcBef>
        <a:buSzPct val="75000"/>
        <a:buChar char="•"/>
        <a:defRPr sz="3600">
          <a:latin typeface="+mn-lt"/>
          <a:ea typeface="+mn-ea"/>
          <a:cs typeface="+mn-cs"/>
          <a:sym typeface="Helvetica Light"/>
        </a:defRPr>
      </a:lvl7pPr>
      <a:lvl8pPr marL="3556000" indent="-444500" defTabSz="584200" eaLnBrk="1" hangingPunct="1">
        <a:spcBef>
          <a:spcPts val="4200"/>
        </a:spcBef>
        <a:buSzPct val="75000"/>
        <a:buChar char="•"/>
        <a:defRPr sz="3600">
          <a:latin typeface="+mn-lt"/>
          <a:ea typeface="+mn-ea"/>
          <a:cs typeface="+mn-cs"/>
          <a:sym typeface="Helvetica Light"/>
        </a:defRPr>
      </a:lvl8pPr>
      <a:lvl9pPr marL="4000500" indent="-444500" defTabSz="584200" eaLnBrk="1" hangingPunct="1">
        <a:spcBef>
          <a:spcPts val="4200"/>
        </a:spcBef>
        <a:buSzPct val="75000"/>
        <a:buChar char="•"/>
        <a:defRPr sz="3600">
          <a:latin typeface="+mn-lt"/>
          <a:ea typeface="+mn-ea"/>
          <a:cs typeface="+mn-cs"/>
          <a:sym typeface="Helvetica Light"/>
        </a:defRPr>
      </a:lvl9pPr>
    </p:bodyStyle>
    <p:otherStyle>
      <a:lvl1pPr algn="ctr" defTabSz="584200" eaLnBrk="1" hangingPunct="1">
        <a:defRPr>
          <a:solidFill>
            <a:schemeClr val="tx1"/>
          </a:solidFill>
          <a:latin typeface="+mn-lt"/>
          <a:ea typeface="+mn-ea"/>
          <a:cs typeface="+mn-cs"/>
          <a:sym typeface="Helvetica Light"/>
        </a:defRPr>
      </a:lvl1pPr>
      <a:lvl2pPr indent="228600" algn="ctr" defTabSz="584200" eaLnBrk="1" hangingPunct="1">
        <a:defRPr>
          <a:solidFill>
            <a:schemeClr val="tx1"/>
          </a:solidFill>
          <a:latin typeface="+mn-lt"/>
          <a:ea typeface="+mn-ea"/>
          <a:cs typeface="+mn-cs"/>
          <a:sym typeface="Helvetica Light"/>
        </a:defRPr>
      </a:lvl2pPr>
      <a:lvl3pPr indent="457200" algn="ctr" defTabSz="584200" eaLnBrk="1" hangingPunct="1">
        <a:defRPr>
          <a:solidFill>
            <a:schemeClr val="tx1"/>
          </a:solidFill>
          <a:latin typeface="+mn-lt"/>
          <a:ea typeface="+mn-ea"/>
          <a:cs typeface="+mn-cs"/>
          <a:sym typeface="Helvetica Light"/>
        </a:defRPr>
      </a:lvl3pPr>
      <a:lvl4pPr indent="685800" algn="ctr" defTabSz="584200" eaLnBrk="1" hangingPunct="1">
        <a:defRPr>
          <a:solidFill>
            <a:schemeClr val="tx1"/>
          </a:solidFill>
          <a:latin typeface="+mn-lt"/>
          <a:ea typeface="+mn-ea"/>
          <a:cs typeface="+mn-cs"/>
          <a:sym typeface="Helvetica Light"/>
        </a:defRPr>
      </a:lvl4pPr>
      <a:lvl5pPr indent="914400" algn="ctr" defTabSz="584200" eaLnBrk="1" hangingPunct="1">
        <a:defRPr>
          <a:solidFill>
            <a:schemeClr val="tx1"/>
          </a:solidFill>
          <a:latin typeface="+mn-lt"/>
          <a:ea typeface="+mn-ea"/>
          <a:cs typeface="+mn-cs"/>
          <a:sym typeface="Helvetica Light"/>
        </a:defRPr>
      </a:lvl5pPr>
      <a:lvl6pPr indent="1143000" algn="ctr" defTabSz="584200" eaLnBrk="1" hangingPunct="1">
        <a:defRPr>
          <a:solidFill>
            <a:schemeClr val="tx1"/>
          </a:solidFill>
          <a:latin typeface="+mn-lt"/>
          <a:ea typeface="+mn-ea"/>
          <a:cs typeface="+mn-cs"/>
          <a:sym typeface="Helvetica Light"/>
        </a:defRPr>
      </a:lvl6pPr>
      <a:lvl7pPr indent="1371600" algn="ctr" defTabSz="584200" eaLnBrk="1" hangingPunct="1">
        <a:defRPr>
          <a:solidFill>
            <a:schemeClr val="tx1"/>
          </a:solidFill>
          <a:latin typeface="+mn-lt"/>
          <a:ea typeface="+mn-ea"/>
          <a:cs typeface="+mn-cs"/>
          <a:sym typeface="Helvetica Light"/>
        </a:defRPr>
      </a:lvl7pPr>
      <a:lvl8pPr indent="1600200" algn="ctr" defTabSz="584200" eaLnBrk="1" hangingPunct="1">
        <a:defRPr>
          <a:solidFill>
            <a:schemeClr val="tx1"/>
          </a:solidFill>
          <a:latin typeface="+mn-lt"/>
          <a:ea typeface="+mn-ea"/>
          <a:cs typeface="+mn-cs"/>
          <a:sym typeface="Helvetica Light"/>
        </a:defRPr>
      </a:lvl8pPr>
      <a:lvl9pPr indent="1828800" algn="ctr" defTabSz="584200" eaLnBrk="1" hangingPunct="1">
        <a:defRPr>
          <a:solidFill>
            <a:schemeClr val="tx1"/>
          </a:solidFill>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9.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9.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2" Type="http://schemas.openxmlformats.org/officeDocument/2006/relationships/hyperlink" Target="http://www.zus.pl/" TargetMode="Externa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sz="quarter" idx="13"/>
          </p:nvPr>
        </p:nvSpPr>
        <p:spPr>
          <a:xfrm>
            <a:off x="777600" y="808348"/>
            <a:ext cx="5148736" cy="504055"/>
          </a:xfrm>
        </p:spPr>
        <p:txBody>
          <a:bodyPr>
            <a:normAutofit/>
          </a:bodyPr>
          <a:lstStyle/>
          <a:p>
            <a:r>
              <a:rPr lang="pl-PL" dirty="0"/>
              <a:t>.</a:t>
            </a:r>
          </a:p>
        </p:txBody>
      </p:sp>
      <p:sp>
        <p:nvSpPr>
          <p:cNvPr id="2" name="Tytuł 1"/>
          <p:cNvSpPr>
            <a:spLocks noGrp="1"/>
          </p:cNvSpPr>
          <p:nvPr>
            <p:ph type="title"/>
          </p:nvPr>
        </p:nvSpPr>
        <p:spPr>
          <a:xfrm>
            <a:off x="5926336" y="1060376"/>
            <a:ext cx="6120680" cy="7272808"/>
          </a:xfrm>
        </p:spPr>
        <p:txBody>
          <a:bodyPr/>
          <a:lstStyle/>
          <a:p>
            <a:r>
              <a:rPr lang="pl-PL" sz="3600" dirty="0"/>
              <a:t>Zmiany dla pracodawców </a:t>
            </a:r>
            <a:br>
              <a:rPr lang="pl-PL" sz="3600" dirty="0"/>
            </a:br>
            <a:r>
              <a:rPr lang="pl-PL" sz="3600" dirty="0"/>
              <a:t>w rozliczaniu składek oraz sporządzaniu dokumentów ubezpieczeniowych </a:t>
            </a:r>
            <a:br>
              <a:rPr lang="pl-PL" sz="3600" dirty="0"/>
            </a:br>
            <a:br>
              <a:rPr lang="pl-PL" sz="3600" dirty="0"/>
            </a:br>
            <a:br>
              <a:rPr lang="pl-PL" sz="3600" dirty="0"/>
            </a:br>
            <a:br>
              <a:rPr lang="pl-PL" sz="3600" dirty="0"/>
            </a:br>
            <a:r>
              <a:rPr lang="pl-PL" sz="3000" dirty="0"/>
              <a:t>Zmiana składki zdrowotnej w ramach Polskiego Ładu</a:t>
            </a:r>
            <a:br>
              <a:rPr lang="pl-PL" sz="3000" dirty="0"/>
            </a:br>
            <a:br>
              <a:rPr lang="pl-PL" sz="3000" dirty="0"/>
            </a:br>
            <a:r>
              <a:rPr lang="pl-PL" sz="3000" dirty="0"/>
              <a:t>Zmiany wynikające z ustawy </a:t>
            </a:r>
            <a:br>
              <a:rPr lang="pl-PL" sz="3000" dirty="0"/>
            </a:br>
            <a:r>
              <a:rPr lang="pl-PL" sz="3000" dirty="0"/>
              <a:t>o racjonalizacji systemu ubezpieczeń społecznych</a:t>
            </a:r>
          </a:p>
        </p:txBody>
      </p:sp>
    </p:spTree>
    <p:extLst>
      <p:ext uri="{BB962C8B-B14F-4D97-AF65-F5344CB8AC3E}">
        <p14:creationId xmlns:p14="http://schemas.microsoft.com/office/powerpoint/2010/main" val="4082242673"/>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dirty="0"/>
          </a:p>
        </p:txBody>
      </p:sp>
      <p:sp>
        <p:nvSpPr>
          <p:cNvPr id="4" name="Symbol zastępczy tekstu 3"/>
          <p:cNvSpPr>
            <a:spLocks noGrp="1"/>
          </p:cNvSpPr>
          <p:nvPr>
            <p:ph type="body" sz="quarter" idx="12"/>
          </p:nvPr>
        </p:nvSpPr>
        <p:spPr>
          <a:xfrm>
            <a:off x="309712" y="2356520"/>
            <a:ext cx="11881320" cy="5184576"/>
          </a:xfrm>
        </p:spPr>
        <p:txBody>
          <a:bodyPr/>
          <a:lstStyle/>
          <a:p>
            <a:pPr algn="just">
              <a:spcBef>
                <a:spcPts val="600"/>
              </a:spcBef>
            </a:pPr>
            <a:r>
              <a:rPr lang="pl-PL" dirty="0">
                <a:solidFill>
                  <a:srgbClr val="002060"/>
                </a:solidFill>
                <a:ea typeface="Lato Light" panose="020F0502020204030203" pitchFamily="34" charset="0"/>
                <a:cs typeface="Lato Light" panose="020F0502020204030203" pitchFamily="34" charset="0"/>
              </a:rPr>
              <a:t>Przedsiębiorcy stosujący opodatkowanie w formie </a:t>
            </a:r>
            <a:r>
              <a:rPr lang="pl-PL" b="1" dirty="0">
                <a:solidFill>
                  <a:srgbClr val="002060"/>
                </a:solidFill>
                <a:ea typeface="Lato Light" panose="020F0502020204030203" pitchFamily="34" charset="0"/>
                <a:cs typeface="Lato Light" panose="020F0502020204030203" pitchFamily="34" charset="0"/>
              </a:rPr>
              <a:t>karty podatkowej:</a:t>
            </a:r>
          </a:p>
          <a:p>
            <a:pPr marL="360363" algn="just">
              <a:spcBef>
                <a:spcPts val="600"/>
              </a:spcBef>
            </a:pPr>
            <a:r>
              <a:rPr lang="pl-PL" dirty="0">
                <a:solidFill>
                  <a:srgbClr val="002060"/>
                </a:solidFill>
                <a:ea typeface="Lato Light" panose="020F0502020204030203" pitchFamily="34" charset="0"/>
                <a:cs typeface="Lato Light" panose="020F0502020204030203" pitchFamily="34" charset="0"/>
              </a:rPr>
              <a:t>Podstawę wymiaru składki na ubezpieczenie zdrowotne stanowi kwota minimalnego  wynagrodzenia.</a:t>
            </a:r>
          </a:p>
          <a:p>
            <a:pPr algn="just">
              <a:spcBef>
                <a:spcPts val="600"/>
              </a:spcBef>
            </a:pPr>
            <a:endParaRPr lang="pl-PL" dirty="0">
              <a:solidFill>
                <a:srgbClr val="002060"/>
              </a:solidFill>
              <a:ea typeface="Lato Light" panose="020F0502020204030203" pitchFamily="34" charset="0"/>
              <a:cs typeface="Lato Light" panose="020F0502020204030203" pitchFamily="34" charset="0"/>
            </a:endParaRPr>
          </a:p>
          <a:p>
            <a:pPr algn="just">
              <a:spcBef>
                <a:spcPts val="600"/>
              </a:spcBef>
            </a:pPr>
            <a:r>
              <a:rPr lang="pl-PL" b="1" dirty="0">
                <a:solidFill>
                  <a:srgbClr val="002060"/>
                </a:solidFill>
                <a:ea typeface="Lato Light" panose="020F0502020204030203" pitchFamily="34" charset="0"/>
                <a:cs typeface="Lato Light" panose="020F0502020204030203" pitchFamily="34" charset="0"/>
              </a:rPr>
              <a:t>Pozostałe osoby </a:t>
            </a:r>
            <a:r>
              <a:rPr lang="pl-PL" dirty="0">
                <a:solidFill>
                  <a:srgbClr val="002060"/>
                </a:solidFill>
                <a:ea typeface="Lato Light" panose="020F0502020204030203" pitchFamily="34" charset="0"/>
                <a:cs typeface="Lato Light" panose="020F0502020204030203" pitchFamily="34" charset="0"/>
              </a:rPr>
              <a:t>prowadzące pozarolniczą działalność (wspólnicy spółek, twórcy i artyści) oraz osoby współpracujące:</a:t>
            </a:r>
          </a:p>
          <a:p>
            <a:pPr marL="360363" lvl="1" indent="0" algn="just">
              <a:spcBef>
                <a:spcPts val="600"/>
              </a:spcBef>
              <a:spcAft>
                <a:spcPts val="600"/>
              </a:spcAft>
              <a:buNone/>
            </a:pPr>
            <a:r>
              <a:rPr lang="pl-PL" sz="2400" dirty="0">
                <a:solidFill>
                  <a:srgbClr val="002060"/>
                </a:solidFill>
                <a:ea typeface="Lato Light" panose="020F0502020204030203" pitchFamily="34" charset="0"/>
                <a:cs typeface="Lato Light" panose="020F0502020204030203" pitchFamily="34" charset="0"/>
              </a:rPr>
              <a:t>Podstawę wymiaru składki na ubezpieczenie zdrowotne stanowi kwota przeciętnego miesięcznego wynagrodzenia w sektorze przedsiębiorstw w czwartym kwartale roku poprzedniego, włącznie z wypłatami z zysku.</a:t>
            </a:r>
          </a:p>
          <a:p>
            <a:pPr marL="342900" indent="-342900" algn="just">
              <a:spcBef>
                <a:spcPts val="600"/>
              </a:spcBef>
              <a:buFont typeface="Arial" panose="020B0604020202020204" pitchFamily="34" charset="0"/>
              <a:buChar char="•"/>
            </a:pPr>
            <a:endParaRPr lang="pl-PL" dirty="0">
              <a:solidFill>
                <a:srgbClr val="002060"/>
              </a:solidFill>
              <a:ea typeface="Lato Light" panose="020F0502020204030203" pitchFamily="34" charset="0"/>
              <a:cs typeface="Lato Light" panose="020F0502020204030203" pitchFamily="34" charset="0"/>
            </a:endParaRPr>
          </a:p>
          <a:p>
            <a:pPr marL="342900" indent="-342900" algn="just">
              <a:spcBef>
                <a:spcPts val="600"/>
              </a:spcBef>
              <a:buFont typeface="Arial" panose="020B0604020202020204" pitchFamily="34" charset="0"/>
              <a:buChar char="•"/>
            </a:pPr>
            <a:endParaRPr lang="pl-PL" dirty="0">
              <a:solidFill>
                <a:srgbClr val="002060"/>
              </a:solidFill>
              <a:ea typeface="Lato Light" panose="020F0502020204030203" pitchFamily="34" charset="0"/>
              <a:cs typeface="Lato Light" panose="020F0502020204030203" pitchFamily="34" charset="0"/>
            </a:endParaRPr>
          </a:p>
          <a:p>
            <a:endParaRPr lang="pl-PL" dirty="0">
              <a:latin typeface="Arial" panose="020B0604020202020204" pitchFamily="34" charset="0"/>
              <a:cs typeface="Arial" panose="020B0604020202020204" pitchFamily="34" charset="0"/>
            </a:endParaRPr>
          </a:p>
        </p:txBody>
      </p:sp>
      <p:sp>
        <p:nvSpPr>
          <p:cNvPr id="5" name="Symbol zastępczy tekstu 4"/>
          <p:cNvSpPr>
            <a:spLocks noGrp="1"/>
          </p:cNvSpPr>
          <p:nvPr>
            <p:ph type="body" sz="quarter" idx="13"/>
          </p:nvPr>
        </p:nvSpPr>
        <p:spPr/>
        <p:txBody>
          <a:bodyPr/>
          <a:lstStyle/>
          <a:p>
            <a:r>
              <a:rPr lang="pl-PL" altLang="ko-KR" b="1" dirty="0">
                <a:solidFill>
                  <a:srgbClr val="002060"/>
                </a:solidFill>
              </a:rPr>
              <a:t>Zmiany zasad ustalania podstawy wymiaru składki na ubezpieczenie zdrowotne</a:t>
            </a:r>
          </a:p>
        </p:txBody>
      </p:sp>
      <p:sp>
        <p:nvSpPr>
          <p:cNvPr id="6" name="Symbol zastępczy tekstu 5"/>
          <p:cNvSpPr>
            <a:spLocks noGrp="1"/>
          </p:cNvSpPr>
          <p:nvPr>
            <p:ph type="body" sz="quarter" idx="14"/>
          </p:nvPr>
        </p:nvSpPr>
        <p:spPr>
          <a:xfrm>
            <a:off x="309712" y="1132384"/>
            <a:ext cx="12025336" cy="1080120"/>
          </a:xfrm>
        </p:spPr>
        <p:txBody>
          <a:bodyPr/>
          <a:lstStyle/>
          <a:p>
            <a:r>
              <a:rPr lang="pl-PL" sz="3200" b="1" dirty="0">
                <a:solidFill>
                  <a:srgbClr val="002060"/>
                </a:solidFill>
                <a:latin typeface="+mn-lt"/>
                <a:ea typeface="Lato Bold" panose="020B0604020202020204" charset="0"/>
                <a:cs typeface="Lato Bold" panose="020B0604020202020204" charset="0"/>
              </a:rPr>
              <a:t>Pozostałe osoby prowadzące pozarolniczą działalność</a:t>
            </a:r>
            <a:endParaRPr lang="pl-PL" sz="3200" b="1" dirty="0">
              <a:solidFill>
                <a:srgbClr val="002060"/>
              </a:solidFill>
              <a:latin typeface="+mn-lt"/>
              <a:cs typeface="Arial" panose="020B0604020202020204" pitchFamily="34" charset="0"/>
            </a:endParaRPr>
          </a:p>
        </p:txBody>
      </p:sp>
      <p:sp>
        <p:nvSpPr>
          <p:cNvPr id="3" name="Prostokąt 2"/>
          <p:cNvSpPr/>
          <p:nvPr/>
        </p:nvSpPr>
        <p:spPr>
          <a:xfrm>
            <a:off x="1461840" y="6916831"/>
            <a:ext cx="9937104"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50000"/>
              </a:lnSpc>
              <a:spcBef>
                <a:spcPts val="600"/>
              </a:spcBef>
            </a:pPr>
            <a:r>
              <a:rPr lang="pl-PL" sz="2400" dirty="0">
                <a:solidFill>
                  <a:srgbClr val="002060"/>
                </a:solidFill>
                <a:ea typeface="Lato Light" panose="020F0502020204030203" pitchFamily="34" charset="0"/>
                <a:cs typeface="Lato Light" panose="020F0502020204030203" pitchFamily="34" charset="0"/>
              </a:rPr>
              <a:t>W odniesieniu do tych grup </a:t>
            </a:r>
            <a:br>
              <a:rPr lang="pl-PL" sz="2400" dirty="0">
                <a:solidFill>
                  <a:srgbClr val="002060"/>
                </a:solidFill>
                <a:ea typeface="Lato Light" panose="020F0502020204030203" pitchFamily="34" charset="0"/>
                <a:cs typeface="Lato Light" panose="020F0502020204030203" pitchFamily="34" charset="0"/>
              </a:rPr>
            </a:br>
            <a:r>
              <a:rPr lang="pl-PL" sz="2400" dirty="0">
                <a:solidFill>
                  <a:srgbClr val="002060"/>
                </a:solidFill>
                <a:ea typeface="Lato Light" panose="020F0502020204030203" pitchFamily="34" charset="0"/>
                <a:cs typeface="Lato Light" panose="020F0502020204030203" pitchFamily="34" charset="0"/>
              </a:rPr>
              <a:t>nie występuje instytucja rocznej podstawy wymiaru składki.</a:t>
            </a:r>
          </a:p>
        </p:txBody>
      </p:sp>
    </p:spTree>
    <p:extLst>
      <p:ext uri="{BB962C8B-B14F-4D97-AF65-F5344CB8AC3E}">
        <p14:creationId xmlns:p14="http://schemas.microsoft.com/office/powerpoint/2010/main" val="2458355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dirty="0"/>
          </a:p>
        </p:txBody>
      </p:sp>
      <p:sp>
        <p:nvSpPr>
          <p:cNvPr id="4" name="Symbol zastępczy tekstu 3"/>
          <p:cNvSpPr>
            <a:spLocks noGrp="1"/>
          </p:cNvSpPr>
          <p:nvPr>
            <p:ph type="body" sz="quarter" idx="12"/>
          </p:nvPr>
        </p:nvSpPr>
        <p:spPr>
          <a:xfrm>
            <a:off x="453728" y="4156721"/>
            <a:ext cx="12241360" cy="1440159"/>
          </a:xfrm>
        </p:spPr>
        <p:txBody>
          <a:bodyPr/>
          <a:lstStyle/>
          <a:p>
            <a:pPr marL="342900" indent="-342900" algn="just">
              <a:lnSpc>
                <a:spcPct val="150000"/>
              </a:lnSpc>
              <a:spcBef>
                <a:spcPts val="600"/>
              </a:spcBef>
              <a:buClr>
                <a:schemeClr val="accent1"/>
              </a:buClr>
              <a:buFont typeface="Wingdings" panose="05000000000000000000" pitchFamily="2" charset="2"/>
              <a:buChar char="q"/>
            </a:pPr>
            <a:r>
              <a:rPr lang="pl-PL" dirty="0">
                <a:solidFill>
                  <a:srgbClr val="002060"/>
                </a:solidFill>
                <a:ea typeface="Lato Light" panose="020F0502020204030203" pitchFamily="34" charset="0"/>
                <a:cs typeface="Lato Light" panose="020F0502020204030203" pitchFamily="34" charset="0"/>
              </a:rPr>
              <a:t>Obowiązek ubezpieczenia powstaje z dniem powołania, a wygasa z dniem odwołania.</a:t>
            </a:r>
          </a:p>
          <a:p>
            <a:pPr marL="342900" indent="-342900" algn="just">
              <a:lnSpc>
                <a:spcPct val="150000"/>
              </a:lnSpc>
              <a:spcBef>
                <a:spcPts val="600"/>
              </a:spcBef>
              <a:buClr>
                <a:schemeClr val="accent1"/>
              </a:buClr>
              <a:buFont typeface="Wingdings" panose="05000000000000000000" pitchFamily="2" charset="2"/>
              <a:buChar char="q"/>
            </a:pPr>
            <a:r>
              <a:rPr lang="pl-PL" dirty="0">
                <a:solidFill>
                  <a:srgbClr val="002060"/>
                </a:solidFill>
                <a:ea typeface="Lato Light" panose="020F0502020204030203" pitchFamily="34" charset="0"/>
                <a:cs typeface="Lato Light" panose="020F0502020204030203" pitchFamily="34" charset="0"/>
              </a:rPr>
              <a:t>Płatnikiem składek jest podmiot wypłacający wynagrodzenie.</a:t>
            </a:r>
          </a:p>
          <a:p>
            <a:pPr marL="342900" indent="-342900" algn="just">
              <a:lnSpc>
                <a:spcPct val="150000"/>
              </a:lnSpc>
              <a:spcBef>
                <a:spcPts val="600"/>
              </a:spcBef>
              <a:buClr>
                <a:schemeClr val="accent1"/>
              </a:buClr>
              <a:buFont typeface="Wingdings" panose="05000000000000000000" pitchFamily="2" charset="2"/>
              <a:buChar char="q"/>
            </a:pPr>
            <a:r>
              <a:rPr lang="pl-PL" dirty="0">
                <a:solidFill>
                  <a:srgbClr val="002060"/>
                </a:solidFill>
                <a:ea typeface="Lato Light" panose="020F0502020204030203" pitchFamily="34" charset="0"/>
                <a:cs typeface="Lato Light" panose="020F0502020204030203" pitchFamily="34" charset="0"/>
              </a:rPr>
              <a:t>Składka jest ustalana od wypłaconego wynagrodzenia i jest finansowana ze środków osoby ubezpieczonej. </a:t>
            </a:r>
          </a:p>
          <a:p>
            <a:pPr algn="just">
              <a:lnSpc>
                <a:spcPct val="150000"/>
              </a:lnSpc>
              <a:spcBef>
                <a:spcPts val="600"/>
              </a:spcBef>
              <a:buClr>
                <a:schemeClr val="accent1"/>
              </a:buClr>
            </a:pPr>
            <a:endParaRPr lang="pl-PL" dirty="0">
              <a:solidFill>
                <a:srgbClr val="002060"/>
              </a:solidFill>
              <a:ea typeface="Lato Light" panose="020F0502020204030203" pitchFamily="34" charset="0"/>
              <a:cs typeface="Lato Light" panose="020F0502020204030203" pitchFamily="34" charset="0"/>
            </a:endParaRPr>
          </a:p>
        </p:txBody>
      </p:sp>
      <p:sp>
        <p:nvSpPr>
          <p:cNvPr id="5" name="Symbol zastępczy tekstu 4"/>
          <p:cNvSpPr>
            <a:spLocks noGrp="1"/>
          </p:cNvSpPr>
          <p:nvPr>
            <p:ph type="body" sz="quarter" idx="13"/>
          </p:nvPr>
        </p:nvSpPr>
        <p:spPr/>
        <p:txBody>
          <a:bodyPr/>
          <a:lstStyle/>
          <a:p>
            <a:r>
              <a:rPr lang="pl-PL" altLang="ko-KR" b="1" dirty="0">
                <a:solidFill>
                  <a:srgbClr val="002060"/>
                </a:solidFill>
              </a:rPr>
              <a:t>Pozostałe zmiany</a:t>
            </a:r>
          </a:p>
        </p:txBody>
      </p:sp>
      <p:sp>
        <p:nvSpPr>
          <p:cNvPr id="6" name="Symbol zastępczy tekstu 5"/>
          <p:cNvSpPr>
            <a:spLocks noGrp="1"/>
          </p:cNvSpPr>
          <p:nvPr>
            <p:ph type="body" sz="quarter" idx="14"/>
          </p:nvPr>
        </p:nvSpPr>
        <p:spPr>
          <a:xfrm>
            <a:off x="309712" y="1132384"/>
            <a:ext cx="12025336" cy="1080120"/>
          </a:xfrm>
        </p:spPr>
        <p:txBody>
          <a:bodyPr/>
          <a:lstStyle/>
          <a:p>
            <a:r>
              <a:rPr kumimoji="0" lang="pl-PL" sz="3200" b="1" i="0" u="none" strike="noStrike" kern="0" cap="none" spc="0" normalizeH="0" baseline="0" noProof="0" dirty="0">
                <a:ln>
                  <a:noFill/>
                </a:ln>
                <a:solidFill>
                  <a:srgbClr val="002060"/>
                </a:solidFill>
                <a:effectLst/>
                <a:uLnTx/>
                <a:uFillTx/>
                <a:latin typeface="+mn-lt"/>
                <a:ea typeface="Lato Light" panose="020F0502020204030203" pitchFamily="34" charset="0"/>
                <a:cs typeface="Lato Light" panose="020F0502020204030203" pitchFamily="34" charset="0"/>
                <a:sym typeface="Helvetica Light"/>
              </a:rPr>
              <a:t>Nowy tytuł ubezpieczenia zdrowotnego - </a:t>
            </a:r>
            <a:r>
              <a:rPr lang="pl-PL" sz="3200" b="1" dirty="0">
                <a:solidFill>
                  <a:srgbClr val="002060"/>
                </a:solidFill>
                <a:effectLst/>
                <a:latin typeface="+mn-lt"/>
                <a:ea typeface="Times New Roman" panose="02020603050405020304" pitchFamily="18" charset="0"/>
              </a:rPr>
              <a:t>osoba </a:t>
            </a:r>
            <a:r>
              <a:rPr lang="pl-PL" sz="3200" b="1" dirty="0">
                <a:solidFill>
                  <a:srgbClr val="002060"/>
                </a:solidFill>
                <a:effectLst/>
                <a:latin typeface="+mn-lt"/>
                <a:ea typeface="Times New Roman" panose="02020603050405020304" pitchFamily="18" charset="0"/>
                <a:cs typeface="Times New Roman" panose="02020603050405020304" pitchFamily="18" charset="0"/>
              </a:rPr>
              <a:t>powołana </a:t>
            </a:r>
            <a:br>
              <a:rPr lang="pl-PL" sz="3200" b="1" dirty="0">
                <a:solidFill>
                  <a:srgbClr val="002060"/>
                </a:solidFill>
                <a:effectLst/>
                <a:latin typeface="+mn-lt"/>
                <a:ea typeface="Times New Roman" panose="02020603050405020304" pitchFamily="18" charset="0"/>
                <a:cs typeface="Times New Roman" panose="02020603050405020304" pitchFamily="18" charset="0"/>
              </a:rPr>
            </a:br>
            <a:r>
              <a:rPr lang="pl-PL" sz="3200" b="1" dirty="0">
                <a:solidFill>
                  <a:srgbClr val="002060"/>
                </a:solidFill>
                <a:effectLst/>
                <a:latin typeface="+mn-lt"/>
                <a:ea typeface="Times New Roman" panose="02020603050405020304" pitchFamily="18" charset="0"/>
                <a:cs typeface="Times New Roman" panose="02020603050405020304" pitchFamily="18" charset="0"/>
              </a:rPr>
              <a:t>do pełnienia funkcji na mocy aktu powołania, która z tego tytułu pobiera wynagrodzenie</a:t>
            </a:r>
            <a:endParaRPr lang="pl-PL" sz="3200" b="1" dirty="0">
              <a:solidFill>
                <a:srgbClr val="002060"/>
              </a:solidFill>
              <a:latin typeface="+mn-lt"/>
              <a:cs typeface="Arial" panose="020B0604020202020204" pitchFamily="34" charset="0"/>
            </a:endParaRPr>
          </a:p>
        </p:txBody>
      </p:sp>
    </p:spTree>
    <p:extLst>
      <p:ext uri="{BB962C8B-B14F-4D97-AF65-F5344CB8AC3E}">
        <p14:creationId xmlns:p14="http://schemas.microsoft.com/office/powerpoint/2010/main" val="1351884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b="1" dirty="0"/>
          </a:p>
        </p:txBody>
      </p:sp>
      <p:sp>
        <p:nvSpPr>
          <p:cNvPr id="4" name="Symbol zastępczy tekstu 3"/>
          <p:cNvSpPr>
            <a:spLocks noGrp="1"/>
          </p:cNvSpPr>
          <p:nvPr>
            <p:ph type="body" sz="quarter" idx="12"/>
          </p:nvPr>
        </p:nvSpPr>
        <p:spPr>
          <a:xfrm>
            <a:off x="669752" y="2644552"/>
            <a:ext cx="11521280" cy="3600400"/>
          </a:xfrm>
        </p:spPr>
        <p:txBody>
          <a:bodyPr/>
          <a:lstStyle/>
          <a:p>
            <a:pPr marR="0" lvl="0" algn="just" defTabSz="584200" eaLnBrk="1" fontAlgn="auto" latinLnBrk="0" hangingPunct="1">
              <a:lnSpc>
                <a:spcPct val="150000"/>
              </a:lnSpc>
              <a:spcBef>
                <a:spcPts val="0"/>
              </a:spcBef>
              <a:spcAft>
                <a:spcPts val="600"/>
              </a:spcAft>
              <a:buClr>
                <a:schemeClr val="accent1"/>
              </a:buClr>
              <a:buSzPct val="75000"/>
              <a:tabLst/>
              <a:defRPr/>
            </a:pPr>
            <a:r>
              <a:rPr kumimoji="0" lang="pl-PL" b="0"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Ustawa </a:t>
            </a: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wprowadza zwolnienie z obowiązku opłacenia składki zdrowotnej </a:t>
            </a:r>
            <a:r>
              <a:rPr kumimoji="0" lang="pl-PL" b="0"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z tytułu prowadzenia pozarolniczej działalności, w przypadku gdy </a:t>
            </a:r>
            <a:r>
              <a:rPr kumimoji="0" lang="pl-PL" b="1"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osoba ta równocześnie pozostaje w stosunku pracy, a podstawa wymiaru składek na ubezpieczenia społeczne z tytułu zatrudnienia nie przekracza minimalnego wynagrodzenia, </a:t>
            </a:r>
            <a:r>
              <a:rPr kumimoji="0" lang="pl-PL" b="0"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jeżeli:</a:t>
            </a:r>
          </a:p>
          <a:p>
            <a:pPr marL="342900" marR="0" lvl="0" indent="-342900" algn="just" defTabSz="584200" eaLnBrk="1" fontAlgn="auto" latinLnBrk="0" hangingPunct="1">
              <a:lnSpc>
                <a:spcPct val="150000"/>
              </a:lnSpc>
              <a:spcBef>
                <a:spcPts val="0"/>
              </a:spcBef>
              <a:spcAft>
                <a:spcPts val="600"/>
              </a:spcAft>
              <a:buClr>
                <a:schemeClr val="accent1"/>
              </a:buClr>
              <a:buSzPct val="75000"/>
              <a:buFont typeface="Wingdings" panose="05000000000000000000" pitchFamily="2" charset="2"/>
              <a:buChar char="Ø"/>
              <a:tabLst/>
              <a:defRPr/>
            </a:pPr>
            <a:r>
              <a:rPr kumimoji="0" lang="pl-PL" b="0"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uzyskuje przychody z działalności pozarolniczej w wysokości nie wyższej niż 50% minimalnego </a:t>
            </a:r>
            <a:r>
              <a:rPr kumimoji="0" lang="pl-PL" b="0" i="0" u="none" strike="noStrike" kern="0" cap="none" spc="0" normalizeH="0" baseline="0" noProof="0" dirty="0">
                <a:ln>
                  <a:noFill/>
                </a:ln>
                <a:effectLst/>
                <a:uLnTx/>
                <a:uFillTx/>
                <a:ea typeface="Lato Light" panose="020F0502020204030203" pitchFamily="34" charset="0"/>
                <a:cs typeface="Lato Light" panose="020F0502020204030203" pitchFamily="34" charset="0"/>
                <a:sym typeface="Helvetica Light"/>
              </a:rPr>
              <a:t>wynagrodzenia oraz</a:t>
            </a:r>
          </a:p>
          <a:p>
            <a:pPr marL="342900" marR="0" lvl="0" indent="-342900" algn="just" defTabSz="584200" eaLnBrk="1" fontAlgn="auto" latinLnBrk="0" hangingPunct="1">
              <a:lnSpc>
                <a:spcPct val="150000"/>
              </a:lnSpc>
              <a:spcBef>
                <a:spcPts val="0"/>
              </a:spcBef>
              <a:spcAft>
                <a:spcPts val="600"/>
              </a:spcAft>
              <a:buClr>
                <a:schemeClr val="accent1"/>
              </a:buClr>
              <a:buSzPct val="75000"/>
              <a:buFont typeface="Wingdings" panose="05000000000000000000" pitchFamily="2" charset="2"/>
              <a:buChar char="Ø"/>
              <a:tabLst/>
              <a:defRPr/>
            </a:pPr>
            <a:r>
              <a:rPr kumimoji="0" lang="pl-PL" b="0"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opłaca od tych przychodów podatek dochodowy w formie ryczałtu od przychodów ewidencjonowanych zgodnie z przepisami ustawy o zryczałtowanym podatku dochodowym od niektórych przychodów osiąganych przez osoby fizyczne.</a:t>
            </a:r>
          </a:p>
          <a:p>
            <a:pPr marL="342900" marR="0" lvl="0" indent="-342900" algn="just" defTabSz="584200" eaLnBrk="1" fontAlgn="auto" latinLnBrk="0" hangingPunct="1">
              <a:lnSpc>
                <a:spcPct val="150000"/>
              </a:lnSpc>
              <a:spcBef>
                <a:spcPts val="0"/>
              </a:spcBef>
              <a:spcAft>
                <a:spcPts val="600"/>
              </a:spcAft>
              <a:buClr>
                <a:schemeClr val="accent1"/>
              </a:buClr>
              <a:buSzPct val="75000"/>
              <a:buFont typeface="Wingdings" panose="05000000000000000000" pitchFamily="2" charset="2"/>
              <a:buChar char="Ø"/>
              <a:tabLst/>
              <a:defRPr/>
            </a:pPr>
            <a:endParaRPr lang="pl-PL" dirty="0">
              <a:solidFill>
                <a:srgbClr val="002060"/>
              </a:solidFill>
              <a:latin typeface="Calibri"/>
              <a:ea typeface="Lato Light" panose="020F0502020204030203" pitchFamily="34" charset="0"/>
              <a:cs typeface="Lato Light" panose="020F0502020204030203" pitchFamily="34" charset="0"/>
            </a:endParaRPr>
          </a:p>
          <a:p>
            <a:pPr marR="0" lvl="0" algn="just" defTabSz="584200" eaLnBrk="1" fontAlgn="auto" latinLnBrk="0" hangingPunct="1">
              <a:lnSpc>
                <a:spcPct val="150000"/>
              </a:lnSpc>
              <a:spcBef>
                <a:spcPts val="0"/>
              </a:spcBef>
              <a:spcAft>
                <a:spcPts val="600"/>
              </a:spcAft>
              <a:buClr>
                <a:schemeClr val="accent1"/>
              </a:buClr>
              <a:buSzPct val="75000"/>
              <a:tabLst/>
              <a:defRPr/>
            </a:pPr>
            <a:endParaRPr lang="pl-PL" b="1" dirty="0">
              <a:solidFill>
                <a:srgbClr val="002060"/>
              </a:solidFill>
              <a:latin typeface="Calibri"/>
              <a:ea typeface="Lato Light" panose="020F0502020204030203" pitchFamily="34" charset="0"/>
              <a:cs typeface="Lato Light" panose="020F0502020204030203" pitchFamily="34" charset="0"/>
            </a:endParaRPr>
          </a:p>
          <a:p>
            <a:pPr marR="0" lvl="0" algn="just" defTabSz="584200" eaLnBrk="1" fontAlgn="auto" latinLnBrk="0" hangingPunct="1">
              <a:lnSpc>
                <a:spcPct val="150000"/>
              </a:lnSpc>
              <a:spcBef>
                <a:spcPts val="0"/>
              </a:spcBef>
              <a:spcAft>
                <a:spcPts val="600"/>
              </a:spcAft>
              <a:buClr>
                <a:schemeClr val="accent1"/>
              </a:buClr>
              <a:buSzPct val="75000"/>
              <a:tabLst/>
              <a:defRPr/>
            </a:pPr>
            <a:endParaRPr kumimoji="0" lang="pl-PL" b="1" i="0" u="none" strike="noStrike" kern="0" cap="none" spc="0" normalizeH="0" baseline="0" noProof="0" dirty="0">
              <a:ln>
                <a:noFill/>
              </a:ln>
              <a:solidFill>
                <a:srgbClr val="002060"/>
              </a:solidFill>
              <a:effectLst/>
              <a:uLnTx/>
              <a:uFillTx/>
              <a:latin typeface="Calibri"/>
              <a:ea typeface="Lato Light" panose="020F0502020204030203" pitchFamily="34" charset="0"/>
              <a:cs typeface="Lato Light" panose="020F0502020204030203" pitchFamily="34" charset="0"/>
              <a:sym typeface="Helvetica Light"/>
            </a:endParaRPr>
          </a:p>
          <a:p>
            <a:pPr marR="0" lvl="0" algn="just" defTabSz="584200" eaLnBrk="1" fontAlgn="auto" latinLnBrk="0" hangingPunct="1">
              <a:lnSpc>
                <a:spcPct val="150000"/>
              </a:lnSpc>
              <a:spcBef>
                <a:spcPts val="0"/>
              </a:spcBef>
              <a:spcAft>
                <a:spcPts val="600"/>
              </a:spcAft>
              <a:buClr>
                <a:schemeClr val="accent1"/>
              </a:buClr>
              <a:buSzPct val="75000"/>
              <a:tabLst/>
              <a:defRPr/>
            </a:pPr>
            <a:endParaRPr lang="pl-PL" b="1" dirty="0">
              <a:solidFill>
                <a:srgbClr val="002060"/>
              </a:solidFill>
              <a:latin typeface="Calibri"/>
              <a:ea typeface="Lato Light" panose="020F0502020204030203" pitchFamily="34" charset="0"/>
              <a:cs typeface="Lato Light" panose="020F0502020204030203" pitchFamily="34" charset="0"/>
            </a:endParaRPr>
          </a:p>
          <a:p>
            <a:pPr marR="0" lvl="0" algn="just" defTabSz="584200" eaLnBrk="1" fontAlgn="auto" latinLnBrk="0" hangingPunct="1">
              <a:lnSpc>
                <a:spcPct val="150000"/>
              </a:lnSpc>
              <a:spcBef>
                <a:spcPts val="0"/>
              </a:spcBef>
              <a:spcAft>
                <a:spcPts val="600"/>
              </a:spcAft>
              <a:buClr>
                <a:schemeClr val="accent1"/>
              </a:buClr>
              <a:buSzPct val="75000"/>
              <a:tabLst/>
              <a:defRPr/>
            </a:pPr>
            <a:endParaRPr kumimoji="0" lang="pl-PL" b="1" i="0" u="none" strike="noStrike" kern="0" cap="none" spc="0" normalizeH="0" baseline="0" noProof="0" dirty="0">
              <a:ln>
                <a:noFill/>
              </a:ln>
              <a:solidFill>
                <a:srgbClr val="002060"/>
              </a:solidFill>
              <a:effectLst/>
              <a:uLnTx/>
              <a:uFillTx/>
              <a:latin typeface="Calibri"/>
              <a:ea typeface="Lato Light" panose="020F0502020204030203" pitchFamily="34" charset="0"/>
              <a:cs typeface="Lato Light" panose="020F0502020204030203" pitchFamily="34" charset="0"/>
              <a:sym typeface="Helvetica Light"/>
            </a:endParaRPr>
          </a:p>
        </p:txBody>
      </p:sp>
      <p:sp>
        <p:nvSpPr>
          <p:cNvPr id="5" name="Symbol zastępczy tekstu 4"/>
          <p:cNvSpPr>
            <a:spLocks noGrp="1"/>
          </p:cNvSpPr>
          <p:nvPr>
            <p:ph type="body" sz="quarter" idx="13"/>
          </p:nvPr>
        </p:nvSpPr>
        <p:spPr/>
        <p:txBody>
          <a:bodyPr/>
          <a:lstStyle/>
          <a:p>
            <a:r>
              <a:rPr lang="pl-PL" altLang="ko-KR" b="1" dirty="0">
                <a:solidFill>
                  <a:srgbClr val="002060"/>
                </a:solidFill>
              </a:rPr>
              <a:t>Pozostałe zmiany</a:t>
            </a:r>
          </a:p>
        </p:txBody>
      </p:sp>
      <p:sp>
        <p:nvSpPr>
          <p:cNvPr id="3" name="Symbol zastępczy tekstu 2"/>
          <p:cNvSpPr>
            <a:spLocks noGrp="1"/>
          </p:cNvSpPr>
          <p:nvPr>
            <p:ph type="body" sz="quarter" idx="14"/>
          </p:nvPr>
        </p:nvSpPr>
        <p:spPr>
          <a:xfrm>
            <a:off x="741760" y="1060376"/>
            <a:ext cx="11521280" cy="1008112"/>
          </a:xfrm>
        </p:spPr>
        <p:txBody>
          <a:bodyPr/>
          <a:lstStyle/>
          <a:p>
            <a:r>
              <a:rPr lang="pl-PL" sz="3200" b="1" dirty="0"/>
              <a:t>Zwolnienie ze składki dla osób prowadzących pozarolniczą działalność</a:t>
            </a:r>
            <a:endParaRPr lang="pl-PL" dirty="0"/>
          </a:p>
        </p:txBody>
      </p:sp>
    </p:spTree>
    <p:extLst>
      <p:ext uri="{BB962C8B-B14F-4D97-AF65-F5344CB8AC3E}">
        <p14:creationId xmlns:p14="http://schemas.microsoft.com/office/powerpoint/2010/main" val="1914307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dirty="0"/>
          </a:p>
        </p:txBody>
      </p:sp>
      <p:sp>
        <p:nvSpPr>
          <p:cNvPr id="4" name="Symbol zastępczy tekstu 3"/>
          <p:cNvSpPr>
            <a:spLocks noGrp="1"/>
          </p:cNvSpPr>
          <p:nvPr>
            <p:ph type="body" sz="quarter" idx="12"/>
          </p:nvPr>
        </p:nvSpPr>
        <p:spPr>
          <a:xfrm>
            <a:off x="309712" y="1780456"/>
            <a:ext cx="12385376" cy="6480719"/>
          </a:xfrm>
        </p:spPr>
        <p:txBody>
          <a:bodyPr/>
          <a:lstStyle/>
          <a:p>
            <a:pPr marL="342900" lvl="0" indent="-342900" algn="just">
              <a:lnSpc>
                <a:spcPct val="150000"/>
              </a:lnSpc>
              <a:buFont typeface="Wingdings" panose="05000000000000000000" pitchFamily="2" charset="2"/>
              <a:buChar char=""/>
              <a:tabLst>
                <a:tab pos="457200" algn="l"/>
              </a:tabLst>
            </a:pPr>
            <a:r>
              <a:rPr lang="pl-PL" b="1" dirty="0">
                <a:solidFill>
                  <a:srgbClr val="002060"/>
                </a:solidFill>
                <a:effectLst/>
                <a:latin typeface="Calibri" panose="020F0502020204030204" pitchFamily="34" charset="0"/>
                <a:ea typeface="Times New Roman" panose="02020603050405020304" pitchFamily="18" charset="0"/>
              </a:rPr>
              <a:t>Składka od każdej formy podatkowej </a:t>
            </a:r>
            <a:r>
              <a:rPr lang="pl-PL" dirty="0">
                <a:solidFill>
                  <a:srgbClr val="002060"/>
                </a:solidFill>
                <a:effectLst/>
                <a:latin typeface="Calibri" panose="020F0502020204030204" pitchFamily="34" charset="0"/>
                <a:ea typeface="Times New Roman" panose="02020603050405020304" pitchFamily="18" charset="0"/>
              </a:rPr>
              <a:t>– przedsiębiorca prowadzący kilk</a:t>
            </a:r>
            <a:r>
              <a:rPr lang="pl-PL" dirty="0">
                <a:solidFill>
                  <a:srgbClr val="002060"/>
                </a:solidFill>
                <a:latin typeface="Calibri" panose="020F0502020204030204" pitchFamily="34" charset="0"/>
                <a:ea typeface="Times New Roman" panose="02020603050405020304" pitchFamily="18" charset="0"/>
              </a:rPr>
              <a:t>a rodzajów działalności, składkę na ubezpieczenie zdrowotne oblicza odrębnie dla każdej z form podatkowych </a:t>
            </a:r>
            <a:r>
              <a:rPr lang="pl-PL" dirty="0">
                <a:solidFill>
                  <a:srgbClr val="002060"/>
                </a:solidFill>
                <a:effectLst/>
                <a:latin typeface="Calibri" panose="020F0502020204030204" pitchFamily="34" charset="0"/>
                <a:ea typeface="Times New Roman" panose="02020603050405020304" pitchFamily="18" charset="0"/>
              </a:rPr>
              <a:t>(zasady ogólne, ryczałt od przychodów ewidencjonowanych, karta podatkowa) od podstaw wymiaru ustalonej odrębnie dla działalności opodatkowanej daną formą. Jeśli dodatkowo prowadzi działalność, z której przychody nie są przychodami z działalności gospodarczej (udział w spółce komandytowej, jednoosobowej z o.o.) to dodatkowo oblicza odrębną składkę od 100% przeciętnego wynagrodzenia.</a:t>
            </a:r>
          </a:p>
          <a:p>
            <a:pPr marL="342900" lvl="0" indent="-342900" algn="just">
              <a:lnSpc>
                <a:spcPct val="150000"/>
              </a:lnSpc>
              <a:buFont typeface="Wingdings" panose="05000000000000000000" pitchFamily="2" charset="2"/>
              <a:buChar char=""/>
              <a:tabLst>
                <a:tab pos="457200" algn="l"/>
              </a:tabLst>
            </a:pPr>
            <a:r>
              <a:rPr lang="pl-PL" b="1" dirty="0">
                <a:solidFill>
                  <a:srgbClr val="002060"/>
                </a:solidFill>
                <a:effectLst/>
                <a:latin typeface="Calibri" panose="020F0502020204030204" pitchFamily="34" charset="0"/>
                <a:ea typeface="Times New Roman" panose="02020603050405020304" pitchFamily="18" charset="0"/>
              </a:rPr>
              <a:t>Składka od każdego rodzaju działalności </a:t>
            </a:r>
            <a:r>
              <a:rPr lang="pl-PL" dirty="0">
                <a:solidFill>
                  <a:srgbClr val="002060"/>
                </a:solidFill>
                <a:effectLst/>
                <a:latin typeface="Calibri" panose="020F0502020204030204" pitchFamily="34" charset="0"/>
                <a:ea typeface="Times New Roman" panose="02020603050405020304" pitchFamily="18" charset="0"/>
              </a:rPr>
              <a:t>– osoba, która prowadzi kilka rodzajów pozarolniczej działalności i</a:t>
            </a:r>
            <a:r>
              <a:rPr lang="pl-PL" dirty="0">
                <a:solidFill>
                  <a:srgbClr val="002060"/>
                </a:solidFill>
                <a:latin typeface="Calibri" panose="020F0502020204030204" pitchFamily="34" charset="0"/>
                <a:ea typeface="Times New Roman" panose="02020603050405020304" pitchFamily="18" charset="0"/>
              </a:rPr>
              <a:t> nie uzyskuje przychodów kwalifikowanych dla celów podatkowych jako przychody z działalności gospodarczej (do której nie ma zastosowania art. 81 ust. 2 lub 2e), składkę </a:t>
            </a:r>
            <a:r>
              <a:rPr lang="pl-PL" dirty="0">
                <a:solidFill>
                  <a:srgbClr val="002060"/>
                </a:solidFill>
                <a:effectLst/>
                <a:latin typeface="Calibri" panose="020F0502020204030204" pitchFamily="34" charset="0"/>
                <a:ea typeface="Times New Roman" panose="02020603050405020304" pitchFamily="18" charset="0"/>
              </a:rPr>
              <a:t>na ubezpieczenie zdrowotne opłaca od podstawy wymiaru wynoszącej 100% przeciętnego wynagrodzenia odrębnie od każdego rodzaju prowadzonej działalności.</a:t>
            </a:r>
            <a:endParaRPr lang="pl-PL" dirty="0">
              <a:effectLst/>
              <a:latin typeface="Calibri" panose="020F0502020204030204" pitchFamily="34" charset="0"/>
              <a:ea typeface="Calibri" panose="020F0502020204030204" pitchFamily="34" charset="0"/>
            </a:endParaRPr>
          </a:p>
        </p:txBody>
      </p:sp>
      <p:sp>
        <p:nvSpPr>
          <p:cNvPr id="5" name="Symbol zastępczy tekstu 4"/>
          <p:cNvSpPr>
            <a:spLocks noGrp="1"/>
          </p:cNvSpPr>
          <p:nvPr>
            <p:ph type="body" sz="quarter" idx="13"/>
          </p:nvPr>
        </p:nvSpPr>
        <p:spPr/>
        <p:txBody>
          <a:bodyPr/>
          <a:lstStyle/>
          <a:p>
            <a:r>
              <a:rPr lang="pl-PL" altLang="ko-KR" b="1" dirty="0">
                <a:solidFill>
                  <a:srgbClr val="002060"/>
                </a:solidFill>
              </a:rPr>
              <a:t>Zmiany zasad ustalania podstawy wymiaru składki na ubezpieczenie zdrowotne</a:t>
            </a:r>
          </a:p>
        </p:txBody>
      </p:sp>
      <p:sp>
        <p:nvSpPr>
          <p:cNvPr id="6" name="Symbol zastępczy tekstu 5"/>
          <p:cNvSpPr>
            <a:spLocks noGrp="1"/>
          </p:cNvSpPr>
          <p:nvPr>
            <p:ph type="body" sz="quarter" idx="14"/>
          </p:nvPr>
        </p:nvSpPr>
        <p:spPr>
          <a:xfrm>
            <a:off x="309712" y="1132384"/>
            <a:ext cx="12025336" cy="1080120"/>
          </a:xfrm>
        </p:spPr>
        <p:txBody>
          <a:bodyPr/>
          <a:lstStyle/>
          <a:p>
            <a:r>
              <a:rPr lang="pl-PL" sz="3200" b="1" dirty="0">
                <a:latin typeface="+mn-lt"/>
                <a:ea typeface="Lato Bold" panose="020B0604020202020204" charset="0"/>
                <a:cs typeface="Lato Bold" panose="020B0604020202020204" charset="0"/>
              </a:rPr>
              <a:t>Osoby, które prowadzą więcej niż jedną działalność</a:t>
            </a:r>
            <a:endParaRPr lang="pl-PL" sz="3200" b="1" dirty="0">
              <a:latin typeface="+mn-lt"/>
              <a:cs typeface="Arial" panose="020B0604020202020204" pitchFamily="34" charset="0"/>
            </a:endParaRPr>
          </a:p>
        </p:txBody>
      </p:sp>
    </p:spTree>
    <p:extLst>
      <p:ext uri="{BB962C8B-B14F-4D97-AF65-F5344CB8AC3E}">
        <p14:creationId xmlns:p14="http://schemas.microsoft.com/office/powerpoint/2010/main" val="3558053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zaokrąglony 5"/>
          <p:cNvSpPr/>
          <p:nvPr/>
        </p:nvSpPr>
        <p:spPr>
          <a:xfrm>
            <a:off x="453728" y="6604992"/>
            <a:ext cx="12097344" cy="1656184"/>
          </a:xfrm>
          <a:prstGeom prst="round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a:ln>
                <a:noFill/>
              </a:ln>
              <a:solidFill>
                <a:srgbClr val="FFFFFF"/>
              </a:solidFill>
              <a:effectLst/>
              <a:uFillTx/>
              <a:latin typeface="+mn-lt"/>
              <a:ea typeface="+mn-ea"/>
              <a:cs typeface="+mn-cs"/>
              <a:sym typeface="Helvetica Light"/>
            </a:endParaRPr>
          </a:p>
        </p:txBody>
      </p:sp>
      <p:sp>
        <p:nvSpPr>
          <p:cNvPr id="2" name="Symbol zastępczy tekstu 1"/>
          <p:cNvSpPr>
            <a:spLocks noGrp="1"/>
          </p:cNvSpPr>
          <p:nvPr>
            <p:ph type="body" sz="quarter" idx="10"/>
          </p:nvPr>
        </p:nvSpPr>
        <p:spPr/>
        <p:txBody>
          <a:bodyPr/>
          <a:lstStyle/>
          <a:p>
            <a:endParaRPr lang="pl-PL" b="1" dirty="0"/>
          </a:p>
        </p:txBody>
      </p:sp>
      <p:sp>
        <p:nvSpPr>
          <p:cNvPr id="4" name="Symbol zastępczy tekstu 3"/>
          <p:cNvSpPr>
            <a:spLocks noGrp="1"/>
          </p:cNvSpPr>
          <p:nvPr>
            <p:ph type="body" sz="quarter" idx="12"/>
          </p:nvPr>
        </p:nvSpPr>
        <p:spPr>
          <a:xfrm>
            <a:off x="764950" y="1924472"/>
            <a:ext cx="11521280" cy="3816424"/>
          </a:xfrm>
        </p:spPr>
        <p:txBody>
          <a:bodyPr/>
          <a:lstStyle/>
          <a:p>
            <a:pPr marR="0" lvl="0" algn="just" defTabSz="584200" eaLnBrk="1" fontAlgn="auto" latinLnBrk="0" hangingPunct="1">
              <a:lnSpc>
                <a:spcPct val="150000"/>
              </a:lnSpc>
              <a:spcBef>
                <a:spcPts val="0"/>
              </a:spcBef>
              <a:spcAft>
                <a:spcPts val="0"/>
              </a:spcAft>
              <a:buClr>
                <a:schemeClr val="accent1"/>
              </a:buClr>
              <a:buSzPct val="75000"/>
              <a:tabLst/>
              <a:defRPr/>
            </a:pPr>
            <a:r>
              <a:rPr lang="pl-PL" dirty="0">
                <a:solidFill>
                  <a:srgbClr val="002060"/>
                </a:solidFill>
                <a:ea typeface="Lato Light" panose="020F0502020204030203" pitchFamily="34" charset="0"/>
                <a:cs typeface="Lato Light" panose="020F0502020204030203" pitchFamily="34" charset="0"/>
              </a:rPr>
              <a:t>Jako rodzaje pozarolniczej działalności są traktowane:</a:t>
            </a:r>
          </a:p>
          <a:p>
            <a:pPr marL="342900" marR="0" lvl="0" indent="-342900" algn="just" defTabSz="584200" eaLnBrk="1" fontAlgn="auto" latinLnBrk="0" hangingPunct="1">
              <a:lnSpc>
                <a:spcPct val="150000"/>
              </a:lnSpc>
              <a:spcBef>
                <a:spcPts val="0"/>
              </a:spcBef>
              <a:spcAft>
                <a:spcPts val="0"/>
              </a:spcAft>
              <a:buClr>
                <a:schemeClr val="accent1"/>
              </a:buClr>
              <a:buSzPct val="75000"/>
              <a:buFont typeface="Wingdings" panose="05000000000000000000" pitchFamily="2" charset="2"/>
              <a:buChar char="Ø"/>
              <a:tabLst/>
              <a:defRPr/>
            </a:pPr>
            <a:r>
              <a:rPr lang="pl-PL" dirty="0">
                <a:solidFill>
                  <a:srgbClr val="002060"/>
                </a:solidFill>
                <a:ea typeface="Lato Light" panose="020F0502020204030203" pitchFamily="34" charset="0"/>
                <a:cs typeface="Lato Light" panose="020F0502020204030203" pitchFamily="34" charset="0"/>
              </a:rPr>
              <a:t>działalność gospodarcza prowadzona w formie spółki cywilnej,</a:t>
            </a:r>
          </a:p>
          <a:p>
            <a:pPr marL="342900" marR="0" lvl="0" indent="-342900" algn="just" defTabSz="584200" eaLnBrk="1" fontAlgn="auto" latinLnBrk="0" hangingPunct="1">
              <a:lnSpc>
                <a:spcPct val="150000"/>
              </a:lnSpc>
              <a:spcBef>
                <a:spcPts val="0"/>
              </a:spcBef>
              <a:spcAft>
                <a:spcPts val="0"/>
              </a:spcAft>
              <a:buClr>
                <a:schemeClr val="accent1"/>
              </a:buClr>
              <a:buSzPct val="75000"/>
              <a:buFont typeface="Wingdings" panose="05000000000000000000" pitchFamily="2" charset="2"/>
              <a:buChar char="Ø"/>
              <a:tabLst/>
              <a:defRPr/>
            </a:pPr>
            <a:r>
              <a:rPr lang="pl-PL" dirty="0">
                <a:solidFill>
                  <a:srgbClr val="002060"/>
                </a:solidFill>
                <a:ea typeface="Lato Light" panose="020F0502020204030203" pitchFamily="34" charset="0"/>
                <a:cs typeface="Lato Light" panose="020F0502020204030203" pitchFamily="34" charset="0"/>
              </a:rPr>
              <a:t>działalność gospodarcza prowadzona w formie jednoosobowej spółki z ograniczoną odpowiedzialnością,</a:t>
            </a:r>
          </a:p>
          <a:p>
            <a:pPr marL="342900" marR="0" lvl="0" indent="-342900" algn="just" defTabSz="584200" eaLnBrk="1" fontAlgn="auto" latinLnBrk="0" hangingPunct="1">
              <a:lnSpc>
                <a:spcPct val="150000"/>
              </a:lnSpc>
              <a:spcBef>
                <a:spcPts val="0"/>
              </a:spcBef>
              <a:spcAft>
                <a:spcPts val="0"/>
              </a:spcAft>
              <a:buClr>
                <a:schemeClr val="accent1"/>
              </a:buClr>
              <a:buSzPct val="75000"/>
              <a:buFont typeface="Wingdings" panose="05000000000000000000" pitchFamily="2" charset="2"/>
              <a:buChar char="Ø"/>
              <a:tabLst/>
              <a:defRPr/>
            </a:pPr>
            <a:r>
              <a:rPr lang="pl-PL" dirty="0">
                <a:solidFill>
                  <a:srgbClr val="002060"/>
                </a:solidFill>
                <a:ea typeface="Lato Light" panose="020F0502020204030203" pitchFamily="34" charset="0"/>
                <a:cs typeface="Lato Light" panose="020F0502020204030203" pitchFamily="34" charset="0"/>
              </a:rPr>
              <a:t>działalność gospodarcza prowadzona w formie spółki jawnej,</a:t>
            </a:r>
          </a:p>
          <a:p>
            <a:pPr marL="342900" marR="0" lvl="0" indent="-342900" algn="just" defTabSz="584200" eaLnBrk="1" fontAlgn="auto" latinLnBrk="0" hangingPunct="1">
              <a:lnSpc>
                <a:spcPct val="150000"/>
              </a:lnSpc>
              <a:spcBef>
                <a:spcPts val="0"/>
              </a:spcBef>
              <a:spcAft>
                <a:spcPts val="0"/>
              </a:spcAft>
              <a:buClr>
                <a:schemeClr val="accent1"/>
              </a:buClr>
              <a:buSzPct val="75000"/>
              <a:buFont typeface="Wingdings" panose="05000000000000000000" pitchFamily="2" charset="2"/>
              <a:buChar char="Ø"/>
              <a:tabLst/>
              <a:defRPr/>
            </a:pPr>
            <a:r>
              <a:rPr lang="pl-PL" dirty="0">
                <a:solidFill>
                  <a:srgbClr val="002060"/>
                </a:solidFill>
                <a:ea typeface="Lato Light" panose="020F0502020204030203" pitchFamily="34" charset="0"/>
                <a:cs typeface="Lato Light" panose="020F0502020204030203" pitchFamily="34" charset="0"/>
              </a:rPr>
              <a:t>działalność gospodarcza prowadzona w formie spółki komandytowej,</a:t>
            </a:r>
          </a:p>
          <a:p>
            <a:pPr marL="342900" marR="0" lvl="0" indent="-342900" algn="just" defTabSz="584200" eaLnBrk="1" fontAlgn="auto" latinLnBrk="0" hangingPunct="1">
              <a:lnSpc>
                <a:spcPct val="150000"/>
              </a:lnSpc>
              <a:spcBef>
                <a:spcPts val="0"/>
              </a:spcBef>
              <a:spcAft>
                <a:spcPts val="0"/>
              </a:spcAft>
              <a:buClr>
                <a:schemeClr val="accent1"/>
              </a:buClr>
              <a:buSzPct val="75000"/>
              <a:buFont typeface="Wingdings" panose="05000000000000000000" pitchFamily="2" charset="2"/>
              <a:buChar char="Ø"/>
              <a:tabLst/>
              <a:defRPr/>
            </a:pPr>
            <a:r>
              <a:rPr lang="pl-PL" dirty="0">
                <a:solidFill>
                  <a:srgbClr val="002060"/>
                </a:solidFill>
                <a:ea typeface="Lato Light" panose="020F0502020204030203" pitchFamily="34" charset="0"/>
                <a:cs typeface="Lato Light" panose="020F0502020204030203" pitchFamily="34" charset="0"/>
              </a:rPr>
              <a:t>działalność gospodarcza prowadzona w formie spółki partnerskiej.</a:t>
            </a:r>
          </a:p>
          <a:p>
            <a:pPr marR="0" lvl="0" algn="just" defTabSz="584200" eaLnBrk="1" fontAlgn="auto" latinLnBrk="0" hangingPunct="1">
              <a:lnSpc>
                <a:spcPct val="150000"/>
              </a:lnSpc>
              <a:spcBef>
                <a:spcPts val="0"/>
              </a:spcBef>
              <a:spcAft>
                <a:spcPts val="0"/>
              </a:spcAft>
              <a:buClr>
                <a:schemeClr val="accent1"/>
              </a:buClr>
              <a:buSzPct val="75000"/>
              <a:tabLst/>
              <a:defRPr/>
            </a:pPr>
            <a:endParaRPr lang="pl-PL" dirty="0">
              <a:solidFill>
                <a:srgbClr val="002060"/>
              </a:solidFill>
              <a:ea typeface="Lato Light" panose="020F0502020204030203" pitchFamily="34" charset="0"/>
              <a:cs typeface="Lato Light" panose="020F0502020204030203" pitchFamily="34" charset="0"/>
            </a:endParaRPr>
          </a:p>
          <a:p>
            <a:pPr marR="0" lvl="0" algn="just" defTabSz="584200" eaLnBrk="1" fontAlgn="auto" latinLnBrk="0" hangingPunct="1">
              <a:lnSpc>
                <a:spcPct val="150000"/>
              </a:lnSpc>
              <a:spcBef>
                <a:spcPts val="0"/>
              </a:spcBef>
              <a:spcAft>
                <a:spcPts val="0"/>
              </a:spcAft>
              <a:buClr>
                <a:schemeClr val="accent1"/>
              </a:buClr>
              <a:buSzPct val="75000"/>
              <a:tabLst/>
              <a:defRPr/>
            </a:pPr>
            <a:endParaRPr lang="pl-PL" dirty="0">
              <a:solidFill>
                <a:srgbClr val="002060"/>
              </a:solidFill>
              <a:ea typeface="Lato Light" panose="020F0502020204030203" pitchFamily="34" charset="0"/>
              <a:cs typeface="Lato Light" panose="020F0502020204030203" pitchFamily="34" charset="0"/>
            </a:endParaRPr>
          </a:p>
          <a:p>
            <a:pPr marR="0" lvl="0" algn="just" defTabSz="584200" eaLnBrk="1" fontAlgn="auto" latinLnBrk="0" hangingPunct="1">
              <a:lnSpc>
                <a:spcPct val="150000"/>
              </a:lnSpc>
              <a:spcBef>
                <a:spcPts val="0"/>
              </a:spcBef>
              <a:spcAft>
                <a:spcPts val="0"/>
              </a:spcAft>
              <a:buClr>
                <a:schemeClr val="accent1"/>
              </a:buClr>
              <a:buSzPct val="75000"/>
              <a:tabLst/>
              <a:defRPr/>
            </a:pPr>
            <a:r>
              <a:rPr lang="pl-PL" dirty="0">
                <a:solidFill>
                  <a:srgbClr val="002060"/>
                </a:solidFill>
                <a:ea typeface="Lato Light" panose="020F0502020204030203" pitchFamily="34" charset="0"/>
                <a:cs typeface="Lato Light" panose="020F0502020204030203" pitchFamily="34" charset="0"/>
              </a:rPr>
              <a:t>Jako prowadzenie odrębnego rodzaju działalności </a:t>
            </a:r>
            <a:r>
              <a:rPr lang="pl-PL" b="1" dirty="0">
                <a:solidFill>
                  <a:srgbClr val="002060"/>
                </a:solidFill>
                <a:ea typeface="Lato Light" panose="020F0502020204030203" pitchFamily="34" charset="0"/>
                <a:cs typeface="Lato Light" panose="020F0502020204030203" pitchFamily="34" charset="0"/>
              </a:rPr>
              <a:t>nie jest</a:t>
            </a:r>
            <a:r>
              <a:rPr lang="pl-PL" dirty="0">
                <a:solidFill>
                  <a:srgbClr val="002060"/>
                </a:solidFill>
                <a:ea typeface="Lato Light" panose="020F0502020204030203" pitchFamily="34" charset="0"/>
                <a:cs typeface="Lato Light" panose="020F0502020204030203" pitchFamily="34" charset="0"/>
              </a:rPr>
              <a:t> już traktowane </a:t>
            </a:r>
            <a:br>
              <a:rPr lang="pl-PL" dirty="0">
                <a:solidFill>
                  <a:srgbClr val="002060"/>
                </a:solidFill>
                <a:ea typeface="Lato Light" panose="020F0502020204030203" pitchFamily="34" charset="0"/>
                <a:cs typeface="Lato Light" panose="020F0502020204030203" pitchFamily="34" charset="0"/>
              </a:rPr>
            </a:br>
            <a:r>
              <a:rPr lang="pl-PL" dirty="0">
                <a:solidFill>
                  <a:srgbClr val="002060"/>
                </a:solidFill>
                <a:ea typeface="Lato Light" panose="020F0502020204030203" pitchFamily="34" charset="0"/>
                <a:cs typeface="Lato Light" panose="020F0502020204030203" pitchFamily="34" charset="0"/>
              </a:rPr>
              <a:t>m.in. prowadzenie działalności twórczej i artystycznej, wykonywanie wolnego zawodu.</a:t>
            </a:r>
          </a:p>
          <a:p>
            <a:pPr marR="0" lvl="0" algn="just" defTabSz="584200" eaLnBrk="1" fontAlgn="auto" latinLnBrk="0" hangingPunct="1">
              <a:lnSpc>
                <a:spcPct val="150000"/>
              </a:lnSpc>
              <a:spcBef>
                <a:spcPts val="0"/>
              </a:spcBef>
              <a:spcAft>
                <a:spcPts val="600"/>
              </a:spcAft>
              <a:buClr>
                <a:schemeClr val="accent1"/>
              </a:buClr>
              <a:buSzPct val="75000"/>
              <a:tabLst/>
              <a:defRPr/>
            </a:pPr>
            <a:endParaRPr kumimoji="0" lang="pl-PL" b="1"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p:txBody>
      </p:sp>
      <p:sp>
        <p:nvSpPr>
          <p:cNvPr id="5" name="Symbol zastępczy tekstu 4"/>
          <p:cNvSpPr>
            <a:spLocks noGrp="1"/>
          </p:cNvSpPr>
          <p:nvPr>
            <p:ph type="body" sz="quarter" idx="13"/>
          </p:nvPr>
        </p:nvSpPr>
        <p:spPr/>
        <p:txBody>
          <a:bodyPr/>
          <a:lstStyle/>
          <a:p>
            <a:r>
              <a:rPr lang="pl-PL" altLang="ko-KR" b="1" dirty="0">
                <a:solidFill>
                  <a:srgbClr val="002060"/>
                </a:solidFill>
              </a:rPr>
              <a:t>Pozostałe zmiany</a:t>
            </a:r>
          </a:p>
        </p:txBody>
      </p:sp>
      <p:sp>
        <p:nvSpPr>
          <p:cNvPr id="3" name="Symbol zastępczy tekstu 2"/>
          <p:cNvSpPr>
            <a:spLocks noGrp="1"/>
          </p:cNvSpPr>
          <p:nvPr>
            <p:ph type="body" sz="quarter" idx="14"/>
          </p:nvPr>
        </p:nvSpPr>
        <p:spPr>
          <a:xfrm>
            <a:off x="741760" y="1060376"/>
            <a:ext cx="11521280" cy="381719"/>
          </a:xfrm>
        </p:spPr>
        <p:txBody>
          <a:bodyPr/>
          <a:lstStyle/>
          <a:p>
            <a:r>
              <a:rPr lang="pl-PL" sz="3200" b="1" dirty="0"/>
              <a:t>Rodzaje pozarolniczej działalności</a:t>
            </a:r>
          </a:p>
        </p:txBody>
      </p:sp>
    </p:spTree>
    <p:extLst>
      <p:ext uri="{BB962C8B-B14F-4D97-AF65-F5344CB8AC3E}">
        <p14:creationId xmlns:p14="http://schemas.microsoft.com/office/powerpoint/2010/main" val="3549427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b="1" dirty="0"/>
          </a:p>
        </p:txBody>
      </p:sp>
      <p:sp>
        <p:nvSpPr>
          <p:cNvPr id="4" name="Symbol zastępczy tekstu 3"/>
          <p:cNvSpPr>
            <a:spLocks noGrp="1"/>
          </p:cNvSpPr>
          <p:nvPr>
            <p:ph type="body" sz="quarter" idx="12"/>
          </p:nvPr>
        </p:nvSpPr>
        <p:spPr>
          <a:xfrm>
            <a:off x="764950" y="2068488"/>
            <a:ext cx="11521280" cy="3312368"/>
          </a:xfrm>
        </p:spPr>
        <p:txBody>
          <a:bodyPr/>
          <a:lstStyle/>
          <a:p>
            <a:pPr lvl="0" algn="just">
              <a:lnSpc>
                <a:spcPct val="150000"/>
              </a:lnSpc>
              <a:defRPr/>
            </a:pPr>
            <a:endParaRPr lang="pl-PL" b="1" dirty="0">
              <a:solidFill>
                <a:srgbClr val="002060"/>
              </a:solidFill>
              <a:ea typeface="Lato Light" panose="020F0502020204030203" pitchFamily="34" charset="0"/>
              <a:cs typeface="Lato Light" panose="020F0502020204030203" pitchFamily="34" charset="0"/>
            </a:endParaRPr>
          </a:p>
          <a:p>
            <a:pPr lvl="0" algn="just">
              <a:lnSpc>
                <a:spcPct val="150000"/>
              </a:lnSpc>
              <a:defRPr/>
            </a:pPr>
            <a:r>
              <a:rPr lang="pl-PL" dirty="0">
                <a:solidFill>
                  <a:srgbClr val="002060"/>
                </a:solidFill>
                <a:ea typeface="Lato Light" panose="020F0502020204030203" pitchFamily="34" charset="0"/>
                <a:cs typeface="Lato Light" panose="020F0502020204030203" pitchFamily="34" charset="0"/>
              </a:rPr>
              <a:t>Składka na ubezpieczenie zdrowotne </a:t>
            </a:r>
            <a:r>
              <a:rPr lang="pl-PL" b="1" dirty="0">
                <a:solidFill>
                  <a:srgbClr val="002060"/>
                </a:solidFill>
                <a:ea typeface="Lato Light" panose="020F0502020204030203" pitchFamily="34" charset="0"/>
                <a:cs typeface="Lato Light" panose="020F0502020204030203" pitchFamily="34" charset="0"/>
              </a:rPr>
              <a:t>za pracowników od wynagrodzenia zwolnionego </a:t>
            </a:r>
            <a:br>
              <a:rPr lang="pl-PL" b="1" dirty="0">
                <a:solidFill>
                  <a:srgbClr val="002060"/>
                </a:solidFill>
                <a:ea typeface="Lato Light" panose="020F0502020204030203" pitchFamily="34" charset="0"/>
                <a:cs typeface="Lato Light" panose="020F0502020204030203" pitchFamily="34" charset="0"/>
              </a:rPr>
            </a:br>
            <a:r>
              <a:rPr lang="pl-PL" b="1" dirty="0">
                <a:solidFill>
                  <a:srgbClr val="002060"/>
                </a:solidFill>
                <a:ea typeface="Lato Light" panose="020F0502020204030203" pitchFamily="34" charset="0"/>
                <a:cs typeface="Lato Light" panose="020F0502020204030203" pitchFamily="34" charset="0"/>
              </a:rPr>
              <a:t>z podatku dochodowego </a:t>
            </a:r>
            <a:r>
              <a:rPr lang="pl-PL" dirty="0">
                <a:solidFill>
                  <a:srgbClr val="002060"/>
                </a:solidFill>
                <a:ea typeface="Lato Light" panose="020F0502020204030203" pitchFamily="34" charset="0"/>
                <a:cs typeface="Lato Light" panose="020F0502020204030203" pitchFamily="34" charset="0"/>
              </a:rPr>
              <a:t>(przychody pracownika z tytułu nielegalnego zatrudnienia </a:t>
            </a:r>
            <a:br>
              <a:rPr lang="pl-PL" dirty="0">
                <a:solidFill>
                  <a:srgbClr val="002060"/>
                </a:solidFill>
                <a:ea typeface="Lato Light" panose="020F0502020204030203" pitchFamily="34" charset="0"/>
                <a:cs typeface="Lato Light" panose="020F0502020204030203" pitchFamily="34" charset="0"/>
              </a:rPr>
            </a:br>
            <a:r>
              <a:rPr lang="pl-PL" dirty="0">
                <a:solidFill>
                  <a:srgbClr val="002060"/>
                </a:solidFill>
                <a:ea typeface="Lato Light" panose="020F0502020204030203" pitchFamily="34" charset="0"/>
                <a:cs typeface="Lato Light" panose="020F0502020204030203" pitchFamily="34" charset="0"/>
              </a:rPr>
              <a:t>w rozumieniu ustawy o promocji zatrudnienia i instytucjach rynku pracy oraz przychody pracownika w części, w jakiej pracodawca nie ujawnił ich właściwym organom państwowym) </a:t>
            </a:r>
            <a:r>
              <a:rPr lang="pl-PL" b="1" dirty="0">
                <a:solidFill>
                  <a:srgbClr val="002060"/>
                </a:solidFill>
                <a:ea typeface="Lato Light" panose="020F0502020204030203" pitchFamily="34" charset="0"/>
                <a:cs typeface="Lato Light" panose="020F0502020204030203" pitchFamily="34" charset="0"/>
              </a:rPr>
              <a:t>jest opłacana przez pracodawcę</a:t>
            </a:r>
            <a:r>
              <a:rPr lang="pl-PL" dirty="0">
                <a:solidFill>
                  <a:srgbClr val="002060"/>
                </a:solidFill>
                <a:ea typeface="Lato Light" panose="020F0502020204030203" pitchFamily="34" charset="0"/>
                <a:cs typeface="Lato Light" panose="020F0502020204030203" pitchFamily="34" charset="0"/>
              </a:rPr>
              <a:t>.</a:t>
            </a:r>
          </a:p>
          <a:p>
            <a:pPr lvl="0" algn="just">
              <a:lnSpc>
                <a:spcPct val="150000"/>
              </a:lnSpc>
              <a:defRPr/>
            </a:pPr>
            <a:endParaRPr lang="pl-PL" dirty="0">
              <a:solidFill>
                <a:srgbClr val="002060"/>
              </a:solidFill>
              <a:ea typeface="Lato Light" panose="020F0502020204030203" pitchFamily="34" charset="0"/>
              <a:cs typeface="Lato Light" panose="020F0502020204030203" pitchFamily="34" charset="0"/>
            </a:endParaRPr>
          </a:p>
          <a:p>
            <a:pPr lvl="0" algn="just">
              <a:lnSpc>
                <a:spcPct val="150000"/>
              </a:lnSpc>
              <a:defRPr/>
            </a:pPr>
            <a:r>
              <a:rPr lang="pl-PL" b="1" dirty="0">
                <a:solidFill>
                  <a:schemeClr val="accent1"/>
                </a:solidFill>
                <a:ea typeface="Lato Light" panose="020F0502020204030203" pitchFamily="34" charset="0"/>
                <a:cs typeface="Lato Light" panose="020F0502020204030203" pitchFamily="34" charset="0"/>
              </a:rPr>
              <a:t>Analogiczne rozwiązanie </a:t>
            </a:r>
            <a:r>
              <a:rPr lang="pl-PL" dirty="0">
                <a:solidFill>
                  <a:srgbClr val="002060"/>
                </a:solidFill>
                <a:ea typeface="Lato Light" panose="020F0502020204030203" pitchFamily="34" charset="0"/>
                <a:cs typeface="Lato Light" panose="020F0502020204030203" pitchFamily="34" charset="0"/>
              </a:rPr>
              <a:t>dotyczy </a:t>
            </a:r>
            <a:r>
              <a:rPr lang="pl-PL" b="1" dirty="0">
                <a:solidFill>
                  <a:srgbClr val="002060"/>
                </a:solidFill>
                <a:ea typeface="Lato Light" panose="020F0502020204030203" pitchFamily="34" charset="0"/>
                <a:cs typeface="Lato Light" panose="020F0502020204030203" pitchFamily="34" charset="0"/>
              </a:rPr>
              <a:t>składek na ubezpieczenia emerytalne, rentowe </a:t>
            </a:r>
            <a:br>
              <a:rPr lang="pl-PL" b="1" dirty="0">
                <a:solidFill>
                  <a:srgbClr val="002060"/>
                </a:solidFill>
                <a:ea typeface="Lato Light" panose="020F0502020204030203" pitchFamily="34" charset="0"/>
                <a:cs typeface="Lato Light" panose="020F0502020204030203" pitchFamily="34" charset="0"/>
              </a:rPr>
            </a:br>
            <a:r>
              <a:rPr lang="pl-PL" b="1" dirty="0">
                <a:solidFill>
                  <a:srgbClr val="002060"/>
                </a:solidFill>
                <a:ea typeface="Lato Light" panose="020F0502020204030203" pitchFamily="34" charset="0"/>
                <a:cs typeface="Lato Light" panose="020F0502020204030203" pitchFamily="34" charset="0"/>
              </a:rPr>
              <a:t>i chorobowe</a:t>
            </a:r>
            <a:r>
              <a:rPr lang="pl-PL" dirty="0">
                <a:solidFill>
                  <a:srgbClr val="002060"/>
                </a:solidFill>
                <a:ea typeface="Lato Light" panose="020F0502020204030203" pitchFamily="34" charset="0"/>
                <a:cs typeface="Lato Light" panose="020F0502020204030203" pitchFamily="34" charset="0"/>
              </a:rPr>
              <a:t> – składki od takiego wynagrodzenia w całości zobowiązany jest opłacić </a:t>
            </a:r>
            <a:br>
              <a:rPr lang="pl-PL" dirty="0">
                <a:solidFill>
                  <a:srgbClr val="002060"/>
                </a:solidFill>
                <a:ea typeface="Lato Light" panose="020F0502020204030203" pitchFamily="34" charset="0"/>
                <a:cs typeface="Lato Light" panose="020F0502020204030203" pitchFamily="34" charset="0"/>
              </a:rPr>
            </a:br>
            <a:r>
              <a:rPr lang="pl-PL" dirty="0">
                <a:solidFill>
                  <a:srgbClr val="002060"/>
                </a:solidFill>
                <a:ea typeface="Lato Light" panose="020F0502020204030203" pitchFamily="34" charset="0"/>
                <a:cs typeface="Lato Light" panose="020F0502020204030203" pitchFamily="34" charset="0"/>
              </a:rPr>
              <a:t>z własnych środków pracodawca. </a:t>
            </a:r>
          </a:p>
          <a:p>
            <a:pPr marR="0" lvl="0" algn="just" defTabSz="584200" eaLnBrk="1" fontAlgn="auto" latinLnBrk="0" hangingPunct="1">
              <a:lnSpc>
                <a:spcPct val="150000"/>
              </a:lnSpc>
              <a:spcBef>
                <a:spcPts val="0"/>
              </a:spcBef>
              <a:spcAft>
                <a:spcPts val="0"/>
              </a:spcAft>
              <a:buClr>
                <a:schemeClr val="accent1"/>
              </a:buClr>
              <a:buSzPct val="75000"/>
              <a:tabLst/>
              <a:defRPr/>
            </a:pPr>
            <a:endParaRPr lang="pl-PL" dirty="0">
              <a:solidFill>
                <a:srgbClr val="002060"/>
              </a:solidFill>
              <a:ea typeface="Lato Light" panose="020F0502020204030203" pitchFamily="34" charset="0"/>
              <a:cs typeface="Lato Light" panose="020F0502020204030203" pitchFamily="34" charset="0"/>
            </a:endParaRPr>
          </a:p>
          <a:p>
            <a:pPr marR="0" lvl="0" algn="just" defTabSz="584200" eaLnBrk="1" fontAlgn="auto" latinLnBrk="0" hangingPunct="1">
              <a:lnSpc>
                <a:spcPct val="150000"/>
              </a:lnSpc>
              <a:spcBef>
                <a:spcPts val="0"/>
              </a:spcBef>
              <a:spcAft>
                <a:spcPts val="600"/>
              </a:spcAft>
              <a:buClr>
                <a:schemeClr val="accent1"/>
              </a:buClr>
              <a:buSzPct val="75000"/>
              <a:tabLst/>
              <a:defRPr/>
            </a:pPr>
            <a:endParaRPr kumimoji="0" lang="pl-PL" b="1"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p:txBody>
      </p:sp>
      <p:sp>
        <p:nvSpPr>
          <p:cNvPr id="5" name="Symbol zastępczy tekstu 4"/>
          <p:cNvSpPr>
            <a:spLocks noGrp="1"/>
          </p:cNvSpPr>
          <p:nvPr>
            <p:ph type="body" sz="quarter" idx="13"/>
          </p:nvPr>
        </p:nvSpPr>
        <p:spPr/>
        <p:txBody>
          <a:bodyPr/>
          <a:lstStyle/>
          <a:p>
            <a:r>
              <a:rPr lang="pl-PL" altLang="ko-KR" b="1" dirty="0">
                <a:solidFill>
                  <a:srgbClr val="002060"/>
                </a:solidFill>
              </a:rPr>
              <a:t>Pozostałe zmiany</a:t>
            </a:r>
          </a:p>
        </p:txBody>
      </p:sp>
      <p:sp>
        <p:nvSpPr>
          <p:cNvPr id="3" name="Symbol zastępczy tekstu 2"/>
          <p:cNvSpPr>
            <a:spLocks noGrp="1"/>
          </p:cNvSpPr>
          <p:nvPr>
            <p:ph type="body" sz="quarter" idx="14"/>
          </p:nvPr>
        </p:nvSpPr>
        <p:spPr>
          <a:xfrm>
            <a:off x="741760" y="1060376"/>
            <a:ext cx="11521280" cy="1008112"/>
          </a:xfrm>
        </p:spPr>
        <p:txBody>
          <a:bodyPr/>
          <a:lstStyle/>
          <a:p>
            <a:pPr algn="just">
              <a:spcAft>
                <a:spcPts val="600"/>
              </a:spcAft>
              <a:defRPr/>
            </a:pPr>
            <a:r>
              <a:rPr kumimoji="0" lang="pl-PL" sz="3200" b="1" i="0" u="none" strike="noStrike" kern="0" cap="none" spc="0" normalizeH="0" baseline="0" noProof="0" dirty="0">
                <a:ln>
                  <a:noFill/>
                </a:ln>
                <a:solidFill>
                  <a:srgbClr val="002060"/>
                </a:solidFill>
                <a:effectLst/>
                <a:uLnTx/>
                <a:uFillTx/>
                <a:latin typeface="+mn-lt"/>
                <a:ea typeface="Lato Light" panose="020F0502020204030203" pitchFamily="34" charset="0"/>
                <a:cs typeface="Lato Light" panose="020F0502020204030203" pitchFamily="34" charset="0"/>
                <a:sym typeface="Helvetica Light"/>
              </a:rPr>
              <a:t>Finansowanie </a:t>
            </a:r>
            <a:r>
              <a:rPr lang="pl-PL" sz="3200" b="1" dirty="0">
                <a:solidFill>
                  <a:srgbClr val="002060"/>
                </a:solidFill>
                <a:ea typeface="Lato Light" panose="020F0502020204030203" pitchFamily="34" charset="0"/>
                <a:cs typeface="Lato Light" panose="020F0502020204030203" pitchFamily="34" charset="0"/>
              </a:rPr>
              <a:t>składki od wynagrodzeń z tytułu nielegalnego zatrudnienia oraz wynagrodzeń nieujawnionych</a:t>
            </a:r>
          </a:p>
          <a:p>
            <a:pPr marL="0" marR="0" lvl="0" indent="0" algn="just" defTabSz="584200" eaLnBrk="1" fontAlgn="auto" latinLnBrk="0" hangingPunct="1">
              <a:lnSpc>
                <a:spcPct val="100000"/>
              </a:lnSpc>
              <a:spcBef>
                <a:spcPts val="0"/>
              </a:spcBef>
              <a:spcAft>
                <a:spcPts val="600"/>
              </a:spcAft>
              <a:buClrTx/>
              <a:buSzPct val="75000"/>
              <a:buFont typeface="Arial" panose="020B0604020202020204" pitchFamily="34" charset="0"/>
              <a:buNone/>
              <a:tabLst/>
              <a:defRPr/>
            </a:pPr>
            <a:endParaRPr kumimoji="0" lang="pl-PL" sz="3200" b="1" i="0" u="none" strike="noStrike" kern="0" cap="none" spc="0" normalizeH="0" baseline="0" noProof="0" dirty="0">
              <a:ln>
                <a:noFill/>
              </a:ln>
              <a:solidFill>
                <a:srgbClr val="002060"/>
              </a:solidFill>
              <a:effectLst/>
              <a:uLnTx/>
              <a:uFillTx/>
              <a:latin typeface="+mn-lt"/>
              <a:ea typeface="Lato Light" panose="020F0502020204030203" pitchFamily="34" charset="0"/>
              <a:cs typeface="Lato Light" panose="020F0502020204030203" pitchFamily="34" charset="0"/>
              <a:sym typeface="Helvetica Light"/>
            </a:endParaRPr>
          </a:p>
          <a:p>
            <a:endParaRPr lang="pl-PL" sz="2400" dirty="0"/>
          </a:p>
        </p:txBody>
      </p:sp>
    </p:spTree>
    <p:extLst>
      <p:ext uri="{BB962C8B-B14F-4D97-AF65-F5344CB8AC3E}">
        <p14:creationId xmlns:p14="http://schemas.microsoft.com/office/powerpoint/2010/main" val="1757478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dirty="0"/>
          </a:p>
        </p:txBody>
      </p:sp>
      <p:sp>
        <p:nvSpPr>
          <p:cNvPr id="3" name="Symbol zastępczy tekstu 2"/>
          <p:cNvSpPr>
            <a:spLocks noGrp="1"/>
          </p:cNvSpPr>
          <p:nvPr>
            <p:ph type="body" sz="quarter" idx="11"/>
          </p:nvPr>
        </p:nvSpPr>
        <p:spPr/>
        <p:txBody>
          <a:bodyPr>
            <a:normAutofit/>
          </a:bodyPr>
          <a:lstStyle/>
          <a:p>
            <a:r>
              <a:rPr lang="pl-PL" sz="2600" dirty="0"/>
              <a:t>Realizacja obowiązków związanych z wypełnianiem dokumentów ubezpieczeniowych</a:t>
            </a:r>
          </a:p>
        </p:txBody>
      </p:sp>
      <p:sp>
        <p:nvSpPr>
          <p:cNvPr id="4" name="Symbol zastępczy tekstu 3"/>
          <p:cNvSpPr>
            <a:spLocks noGrp="1"/>
          </p:cNvSpPr>
          <p:nvPr>
            <p:ph type="body" sz="quarter" idx="12"/>
          </p:nvPr>
        </p:nvSpPr>
        <p:spPr/>
        <p:txBody>
          <a:bodyPr/>
          <a:lstStyle/>
          <a:p>
            <a:r>
              <a:rPr lang="pl-PL" dirty="0"/>
              <a:t>Zmiana składki zdrowotnej </a:t>
            </a:r>
            <a:br>
              <a:rPr lang="pl-PL" dirty="0"/>
            </a:br>
            <a:r>
              <a:rPr lang="pl-PL" dirty="0"/>
              <a:t>w ramach Polskiego Ładu</a:t>
            </a:r>
          </a:p>
        </p:txBody>
      </p:sp>
      <p:sp>
        <p:nvSpPr>
          <p:cNvPr id="5" name="Symbol zastępczy tekstu 4"/>
          <p:cNvSpPr>
            <a:spLocks noGrp="1"/>
          </p:cNvSpPr>
          <p:nvPr>
            <p:ph type="body" sz="quarter" idx="13"/>
          </p:nvPr>
        </p:nvSpPr>
        <p:spPr>
          <a:xfrm>
            <a:off x="957784" y="8549208"/>
            <a:ext cx="8208912" cy="432594"/>
          </a:xfrm>
        </p:spPr>
        <p:txBody>
          <a:bodyPr/>
          <a:lstStyle/>
          <a:p>
            <a:endParaRPr lang="pl-PL" dirty="0"/>
          </a:p>
        </p:txBody>
      </p:sp>
    </p:spTree>
    <p:extLst>
      <p:ext uri="{BB962C8B-B14F-4D97-AF65-F5344CB8AC3E}">
        <p14:creationId xmlns:p14="http://schemas.microsoft.com/office/powerpoint/2010/main" val="332973615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sz="quarter" idx="12"/>
          </p:nvPr>
        </p:nvSpPr>
        <p:spPr>
          <a:xfrm>
            <a:off x="741760" y="2212504"/>
            <a:ext cx="11521280" cy="6192688"/>
          </a:xfrm>
        </p:spPr>
        <p:txBody>
          <a:bodyPr/>
          <a:lstStyle/>
          <a:p>
            <a:pPr>
              <a:spcBef>
                <a:spcPts val="600"/>
              </a:spcBef>
              <a:buClr>
                <a:schemeClr val="accent1"/>
              </a:buClr>
            </a:pPr>
            <a:r>
              <a:rPr lang="pl-PL" sz="2800" dirty="0">
                <a:solidFill>
                  <a:srgbClr val="002060"/>
                </a:solidFill>
                <a:latin typeface="+mn-lt"/>
                <a:cs typeface="Arial" panose="020B0604020202020204" pitchFamily="34" charset="0"/>
              </a:rPr>
              <a:t>Rozszerzenie zakresu deklaracji rozliczeniowej ZUS DRA oraz raportu imiennego ZUS RCA o informacje dotyczące: </a:t>
            </a:r>
            <a:br>
              <a:rPr lang="pl-PL" sz="2800" dirty="0">
                <a:solidFill>
                  <a:srgbClr val="002060"/>
                </a:solidFill>
                <a:latin typeface="+mn-lt"/>
                <a:cs typeface="Arial" panose="020B0604020202020204" pitchFamily="34" charset="0"/>
              </a:rPr>
            </a:br>
            <a:endParaRPr lang="pl-PL" sz="2800" dirty="0">
              <a:solidFill>
                <a:srgbClr val="002060"/>
              </a:solidFill>
              <a:latin typeface="+mn-lt"/>
              <a:cs typeface="Arial" panose="020B0604020202020204" pitchFamily="34" charset="0"/>
            </a:endParaRPr>
          </a:p>
          <a:p>
            <a:pPr marL="571500" indent="-571500">
              <a:buClr>
                <a:schemeClr val="accent1"/>
              </a:buClr>
              <a:buFont typeface="Arial" panose="020B0604020202020204" pitchFamily="34" charset="0"/>
              <a:buChar char="•"/>
            </a:pPr>
            <a:r>
              <a:rPr lang="pl-PL" sz="2800" dirty="0">
                <a:solidFill>
                  <a:srgbClr val="002060"/>
                </a:solidFill>
                <a:latin typeface="+mn-lt"/>
                <a:cs typeface="Arial" panose="020B0604020202020204" pitchFamily="34" charset="0"/>
              </a:rPr>
              <a:t>obowiązującej w danym miesiącu formy opodatkowania,</a:t>
            </a:r>
          </a:p>
          <a:p>
            <a:pPr marL="571500" indent="-571500">
              <a:buClr>
                <a:schemeClr val="accent1"/>
              </a:buClr>
              <a:buFont typeface="Arial" panose="020B0604020202020204" pitchFamily="34" charset="0"/>
              <a:buChar char="•"/>
            </a:pPr>
            <a:r>
              <a:rPr lang="pl-PL" sz="2800" dirty="0">
                <a:solidFill>
                  <a:srgbClr val="002060"/>
                </a:solidFill>
                <a:latin typeface="+mn-lt"/>
                <a:cs typeface="Arial" panose="020B0604020202020204" pitchFamily="34" charset="0"/>
              </a:rPr>
              <a:t>przychodów lub dochodów,</a:t>
            </a:r>
          </a:p>
          <a:p>
            <a:pPr marL="571500" indent="-571500">
              <a:buClr>
                <a:schemeClr val="accent1"/>
              </a:buClr>
              <a:buFont typeface="Arial" panose="020B0604020202020204" pitchFamily="34" charset="0"/>
              <a:buChar char="•"/>
            </a:pPr>
            <a:r>
              <a:rPr lang="pl-PL" sz="2800" dirty="0">
                <a:solidFill>
                  <a:srgbClr val="002060"/>
                </a:solidFill>
                <a:latin typeface="+mn-lt"/>
                <a:cs typeface="Arial" panose="020B0604020202020204" pitchFamily="34" charset="0"/>
              </a:rPr>
              <a:t>kwoty dopłaty, która jest różnicą między roczną składką na ubezpieczenie zdrowotne a sumą składek na ubezpieczenie zdrowotne </a:t>
            </a:r>
            <a:br>
              <a:rPr lang="pl-PL" sz="2800" dirty="0">
                <a:solidFill>
                  <a:srgbClr val="002060"/>
                </a:solidFill>
                <a:latin typeface="+mn-lt"/>
                <a:cs typeface="Arial" panose="020B0604020202020204" pitchFamily="34" charset="0"/>
              </a:rPr>
            </a:br>
            <a:r>
              <a:rPr lang="pl-PL" sz="2800" dirty="0">
                <a:solidFill>
                  <a:srgbClr val="002060"/>
                </a:solidFill>
                <a:latin typeface="+mn-lt"/>
                <a:cs typeface="Arial" panose="020B0604020202020204" pitchFamily="34" charset="0"/>
              </a:rPr>
              <a:t>za poszczególne miesiące roku kalendarzowego albo roku składkowego </a:t>
            </a:r>
            <a:br>
              <a:rPr lang="pl-PL" sz="2800" dirty="0">
                <a:solidFill>
                  <a:srgbClr val="002060"/>
                </a:solidFill>
                <a:latin typeface="+mn-lt"/>
                <a:cs typeface="Arial" panose="020B0604020202020204" pitchFamily="34" charset="0"/>
              </a:rPr>
            </a:br>
            <a:r>
              <a:rPr lang="pl-PL" sz="2800" dirty="0">
                <a:solidFill>
                  <a:srgbClr val="002060"/>
                </a:solidFill>
                <a:latin typeface="+mn-lt"/>
                <a:cs typeface="Arial" panose="020B0604020202020204" pitchFamily="34" charset="0"/>
              </a:rPr>
              <a:t>(w zależności od formy opodatkowania) w rozumieniu art. 81 ust. 2 ustawy z 27 sierpnia 2004 r. o świadczeniach opieki zdrowotnej finansowanych ze środków publicznych  </a:t>
            </a:r>
            <a:br>
              <a:rPr lang="pl-PL" sz="2800" dirty="0">
                <a:solidFill>
                  <a:srgbClr val="002060"/>
                </a:solidFill>
                <a:latin typeface="+mn-lt"/>
                <a:cs typeface="Arial" panose="020B0604020202020204" pitchFamily="34" charset="0"/>
              </a:rPr>
            </a:br>
            <a:r>
              <a:rPr lang="pl-PL" sz="2800" dirty="0">
                <a:solidFill>
                  <a:srgbClr val="002060"/>
                </a:solidFill>
                <a:latin typeface="+mn-lt"/>
                <a:cs typeface="Arial" panose="020B0604020202020204" pitchFamily="34" charset="0"/>
              </a:rPr>
              <a:t>(Dz. U. z 2021 r. poz. 1285, 1292, 1559 i 1773)        </a:t>
            </a:r>
          </a:p>
          <a:p>
            <a:pPr>
              <a:buClr>
                <a:schemeClr val="accent1"/>
              </a:buClr>
            </a:pPr>
            <a:endParaRPr lang="pl-PL" sz="2800" dirty="0">
              <a:latin typeface="+mn-lt"/>
              <a:cs typeface="Arial" panose="020B0604020202020204" pitchFamily="34" charset="0"/>
            </a:endParaRPr>
          </a:p>
          <a:p>
            <a:pPr>
              <a:buClr>
                <a:schemeClr val="accent1"/>
              </a:buClr>
            </a:pPr>
            <a:endParaRPr lang="pl-PL" dirty="0">
              <a:latin typeface="Arial" panose="020B0604020202020204" pitchFamily="34" charset="0"/>
              <a:cs typeface="Arial" panose="020B0604020202020204" pitchFamily="34" charset="0"/>
            </a:endParaRPr>
          </a:p>
        </p:txBody>
      </p:sp>
      <p:sp>
        <p:nvSpPr>
          <p:cNvPr id="5" name="Symbol zastępczy tekstu 4"/>
          <p:cNvSpPr>
            <a:spLocks noGrp="1"/>
          </p:cNvSpPr>
          <p:nvPr>
            <p:ph type="body" sz="quarter" idx="13"/>
          </p:nvPr>
        </p:nvSpPr>
        <p:spPr/>
        <p:txBody>
          <a:bodyPr/>
          <a:lstStyle/>
          <a:p>
            <a:r>
              <a:rPr lang="pl-PL" dirty="0"/>
              <a:t>Realizacja obowiązków związanych z wypełnianiem dokumentów ubezpieczeniowych</a:t>
            </a:r>
            <a:endParaRPr lang="pl-PL" b="1" dirty="0">
              <a:solidFill>
                <a:srgbClr val="002060"/>
              </a:solidFill>
            </a:endParaRPr>
          </a:p>
        </p:txBody>
      </p:sp>
      <p:sp>
        <p:nvSpPr>
          <p:cNvPr id="6" name="Symbol zastępczy tekstu 5"/>
          <p:cNvSpPr>
            <a:spLocks noGrp="1"/>
          </p:cNvSpPr>
          <p:nvPr>
            <p:ph type="body" sz="quarter" idx="14"/>
          </p:nvPr>
        </p:nvSpPr>
        <p:spPr/>
        <p:txBody>
          <a:bodyPr/>
          <a:lstStyle/>
          <a:p>
            <a:r>
              <a:rPr lang="pl-PL" sz="3200" dirty="0">
                <a:solidFill>
                  <a:srgbClr val="002060"/>
                </a:solidFill>
                <a:cs typeface="Arial" panose="020B0604020202020204" pitchFamily="34" charset="0"/>
              </a:rPr>
              <a:t>Zmiany w dokumentach rozliczeniowych ZUS DRA i ZUS RCA</a:t>
            </a:r>
          </a:p>
        </p:txBody>
      </p:sp>
    </p:spTree>
    <p:extLst>
      <p:ext uri="{BB962C8B-B14F-4D97-AF65-F5344CB8AC3E}">
        <p14:creationId xmlns:p14="http://schemas.microsoft.com/office/powerpoint/2010/main" val="3434538076"/>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dirty="0"/>
          </a:p>
        </p:txBody>
      </p:sp>
      <p:sp>
        <p:nvSpPr>
          <p:cNvPr id="3" name="Symbol zastępczy tekstu 2"/>
          <p:cNvSpPr>
            <a:spLocks noGrp="1"/>
          </p:cNvSpPr>
          <p:nvPr>
            <p:ph type="body" sz="quarter" idx="11"/>
          </p:nvPr>
        </p:nvSpPr>
        <p:spPr/>
        <p:txBody>
          <a:bodyPr>
            <a:normAutofit/>
          </a:bodyPr>
          <a:lstStyle/>
          <a:p>
            <a:r>
              <a:rPr lang="pl-PL" sz="2600" dirty="0"/>
              <a:t>Realizacja obowiązków związanych z rozliczaniem składki zdrowotnej</a:t>
            </a:r>
          </a:p>
          <a:p>
            <a:endParaRPr lang="pl-PL" dirty="0"/>
          </a:p>
        </p:txBody>
      </p:sp>
      <p:sp>
        <p:nvSpPr>
          <p:cNvPr id="4" name="Symbol zastępczy tekstu 3"/>
          <p:cNvSpPr>
            <a:spLocks noGrp="1"/>
          </p:cNvSpPr>
          <p:nvPr>
            <p:ph type="body" sz="quarter" idx="12"/>
          </p:nvPr>
        </p:nvSpPr>
        <p:spPr/>
        <p:txBody>
          <a:bodyPr/>
          <a:lstStyle/>
          <a:p>
            <a:r>
              <a:rPr lang="pl-PL" dirty="0"/>
              <a:t>Zmiana składki zdrowotnej </a:t>
            </a:r>
            <a:br>
              <a:rPr lang="pl-PL" dirty="0"/>
            </a:br>
            <a:r>
              <a:rPr lang="pl-PL" dirty="0"/>
              <a:t>w ramach Polskiego Ładu</a:t>
            </a:r>
          </a:p>
        </p:txBody>
      </p:sp>
      <p:sp>
        <p:nvSpPr>
          <p:cNvPr id="5" name="Symbol zastępczy tekstu 4"/>
          <p:cNvSpPr>
            <a:spLocks noGrp="1"/>
          </p:cNvSpPr>
          <p:nvPr>
            <p:ph type="body" sz="quarter" idx="13"/>
          </p:nvPr>
        </p:nvSpPr>
        <p:spPr>
          <a:xfrm>
            <a:off x="957784" y="8549208"/>
            <a:ext cx="8208912" cy="432594"/>
          </a:xfrm>
        </p:spPr>
        <p:txBody>
          <a:bodyPr/>
          <a:lstStyle/>
          <a:p>
            <a:endParaRPr lang="pl-PL" dirty="0"/>
          </a:p>
        </p:txBody>
      </p:sp>
    </p:spTree>
    <p:extLst>
      <p:ext uri="{BB962C8B-B14F-4D97-AF65-F5344CB8AC3E}">
        <p14:creationId xmlns:p14="http://schemas.microsoft.com/office/powerpoint/2010/main" val="81333512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sz="quarter" idx="12"/>
          </p:nvPr>
        </p:nvSpPr>
        <p:spPr>
          <a:xfrm>
            <a:off x="597744" y="2212504"/>
            <a:ext cx="12169352" cy="6912768"/>
          </a:xfrm>
        </p:spPr>
        <p:txBody>
          <a:bodyPr/>
          <a:lstStyle/>
          <a:p>
            <a:pPr algn="l">
              <a:spcBef>
                <a:spcPts val="600"/>
              </a:spcBef>
              <a:buClr>
                <a:schemeClr val="accent1"/>
              </a:buClr>
            </a:pPr>
            <a:r>
              <a:rPr lang="pl-PL" sz="2800" dirty="0">
                <a:solidFill>
                  <a:srgbClr val="002060"/>
                </a:solidFill>
              </a:rPr>
              <a:t>Za okres </a:t>
            </a:r>
            <a:r>
              <a:rPr lang="pl-PL" sz="2800" b="1" dirty="0">
                <a:solidFill>
                  <a:srgbClr val="002060"/>
                </a:solidFill>
              </a:rPr>
              <a:t>od stycznia 2022 r. </a:t>
            </a:r>
            <a:r>
              <a:rPr lang="pl-PL" sz="2800" dirty="0">
                <a:solidFill>
                  <a:srgbClr val="002060"/>
                </a:solidFill>
              </a:rPr>
              <a:t>będą obowiązywały następujące terminy </a:t>
            </a:r>
            <a:br>
              <a:rPr lang="pl-PL" sz="2800" dirty="0">
                <a:solidFill>
                  <a:srgbClr val="002060"/>
                </a:solidFill>
              </a:rPr>
            </a:br>
            <a:r>
              <a:rPr lang="pl-PL" sz="2800" dirty="0">
                <a:solidFill>
                  <a:srgbClr val="002060"/>
                </a:solidFill>
              </a:rPr>
              <a:t>do przekazywania dokumentów rozliczeniowych i opłacania składek:</a:t>
            </a:r>
          </a:p>
          <a:p>
            <a:pPr algn="l">
              <a:spcBef>
                <a:spcPts val="600"/>
              </a:spcBef>
              <a:buClr>
                <a:schemeClr val="accent1"/>
              </a:buClr>
              <a:buFont typeface="Wingdings" panose="05000000000000000000" pitchFamily="2" charset="2"/>
              <a:buChar char="q"/>
            </a:pPr>
            <a:r>
              <a:rPr lang="pl-PL" sz="2800" dirty="0">
                <a:solidFill>
                  <a:srgbClr val="002060"/>
                </a:solidFill>
              </a:rPr>
              <a:t> </a:t>
            </a:r>
            <a:r>
              <a:rPr lang="pl-PL" sz="2800" b="1" dirty="0">
                <a:solidFill>
                  <a:srgbClr val="002060"/>
                </a:solidFill>
              </a:rPr>
              <a:t>Termin do 5. </a:t>
            </a:r>
            <a:r>
              <a:rPr lang="pl-PL" sz="2800" dirty="0">
                <a:solidFill>
                  <a:srgbClr val="002060"/>
                </a:solidFill>
              </a:rPr>
              <a:t>dnia następnego miesiąca – dla jednostek i zakładów</a:t>
            </a:r>
            <a:br>
              <a:rPr lang="pl-PL" sz="2800" dirty="0">
                <a:solidFill>
                  <a:srgbClr val="002060"/>
                </a:solidFill>
              </a:rPr>
            </a:br>
            <a:r>
              <a:rPr lang="pl-PL" sz="2800" dirty="0">
                <a:solidFill>
                  <a:srgbClr val="002060"/>
                </a:solidFill>
              </a:rPr>
              <a:t>    budżetowych</a:t>
            </a:r>
          </a:p>
          <a:p>
            <a:pPr algn="l">
              <a:spcBef>
                <a:spcPts val="600"/>
              </a:spcBef>
              <a:buClr>
                <a:schemeClr val="accent1"/>
              </a:buClr>
              <a:buFont typeface="Wingdings" panose="05000000000000000000" pitchFamily="2" charset="2"/>
              <a:buChar char="q"/>
            </a:pPr>
            <a:r>
              <a:rPr lang="pl-PL" sz="2800" dirty="0">
                <a:solidFill>
                  <a:srgbClr val="002060"/>
                </a:solidFill>
              </a:rPr>
              <a:t> </a:t>
            </a:r>
            <a:r>
              <a:rPr lang="pl-PL" sz="2800" b="1" dirty="0">
                <a:solidFill>
                  <a:srgbClr val="002060"/>
                </a:solidFill>
              </a:rPr>
              <a:t>Termin do 15. </a:t>
            </a:r>
            <a:r>
              <a:rPr lang="pl-PL" sz="2800" dirty="0">
                <a:solidFill>
                  <a:srgbClr val="002060"/>
                </a:solidFill>
              </a:rPr>
              <a:t>dnia następnego miesiąca - dla płatników posiadających </a:t>
            </a:r>
            <a:br>
              <a:rPr lang="pl-PL" sz="2800" dirty="0">
                <a:solidFill>
                  <a:srgbClr val="002060"/>
                </a:solidFill>
              </a:rPr>
            </a:br>
            <a:r>
              <a:rPr lang="pl-PL" sz="2800" dirty="0">
                <a:solidFill>
                  <a:srgbClr val="002060"/>
                </a:solidFill>
              </a:rPr>
              <a:t>    osobowość prawną </a:t>
            </a:r>
          </a:p>
          <a:p>
            <a:pPr algn="l">
              <a:spcBef>
                <a:spcPts val="600"/>
              </a:spcBef>
              <a:buClr>
                <a:schemeClr val="accent1"/>
              </a:buClr>
            </a:pPr>
            <a:r>
              <a:rPr lang="pl-PL" sz="2800" dirty="0">
                <a:solidFill>
                  <a:srgbClr val="002060"/>
                </a:solidFill>
              </a:rPr>
              <a:t>    </a:t>
            </a:r>
            <a:r>
              <a:rPr lang="pl-PL" sz="2400" dirty="0">
                <a:solidFill>
                  <a:srgbClr val="002060"/>
                </a:solidFill>
              </a:rPr>
              <a:t>m.in. spółki kapitałowe (spółki akcyjne i spółki z o.o.),  spółdzielnie, stowarzyszenia,</a:t>
            </a:r>
            <a:br>
              <a:rPr lang="pl-PL" sz="2400" dirty="0">
                <a:solidFill>
                  <a:srgbClr val="002060"/>
                </a:solidFill>
              </a:rPr>
            </a:br>
            <a:r>
              <a:rPr lang="pl-PL" sz="2400" dirty="0">
                <a:solidFill>
                  <a:srgbClr val="002060"/>
                </a:solidFill>
              </a:rPr>
              <a:t>     fundacje, uczelnie </a:t>
            </a:r>
            <a:r>
              <a:rPr lang="pl-PL" sz="2400">
                <a:solidFill>
                  <a:srgbClr val="002060"/>
                </a:solidFill>
              </a:rPr>
              <a:t>wyższe,  Kościoły, </a:t>
            </a:r>
            <a:r>
              <a:rPr lang="pl-PL" sz="2400" dirty="0">
                <a:solidFill>
                  <a:srgbClr val="002060"/>
                </a:solidFill>
              </a:rPr>
              <a:t>itp.</a:t>
            </a:r>
          </a:p>
          <a:p>
            <a:pPr algn="l">
              <a:spcBef>
                <a:spcPts val="600"/>
              </a:spcBef>
              <a:buClr>
                <a:schemeClr val="accent1"/>
              </a:buClr>
              <a:buFont typeface="Wingdings" panose="05000000000000000000" pitchFamily="2" charset="2"/>
              <a:buChar char="q"/>
            </a:pPr>
            <a:r>
              <a:rPr lang="pl-PL" sz="2800" dirty="0">
                <a:solidFill>
                  <a:srgbClr val="002060"/>
                </a:solidFill>
              </a:rPr>
              <a:t> </a:t>
            </a:r>
            <a:r>
              <a:rPr lang="pl-PL" sz="2800" b="1" dirty="0">
                <a:solidFill>
                  <a:srgbClr val="002060"/>
                </a:solidFill>
              </a:rPr>
              <a:t>Termin do 20. </a:t>
            </a:r>
            <a:r>
              <a:rPr lang="pl-PL" sz="2800" dirty="0">
                <a:solidFill>
                  <a:srgbClr val="002060"/>
                </a:solidFill>
              </a:rPr>
              <a:t>dnia następnego miesiąca - dla pozostałych płatników</a:t>
            </a:r>
            <a:br>
              <a:rPr lang="pl-PL" sz="2800" dirty="0">
                <a:solidFill>
                  <a:srgbClr val="002060"/>
                </a:solidFill>
              </a:rPr>
            </a:br>
            <a:r>
              <a:rPr lang="pl-PL" sz="2800" dirty="0">
                <a:solidFill>
                  <a:srgbClr val="002060"/>
                </a:solidFill>
              </a:rPr>
              <a:t>    składek</a:t>
            </a:r>
          </a:p>
          <a:p>
            <a:pPr lvl="0">
              <a:spcBef>
                <a:spcPts val="600"/>
              </a:spcBef>
              <a:buClr>
                <a:schemeClr val="accent1"/>
              </a:buClr>
            </a:pPr>
            <a:r>
              <a:rPr lang="pl-PL" sz="2400" dirty="0"/>
              <a:t>    </a:t>
            </a:r>
            <a:r>
              <a:rPr lang="pl-PL" sz="2400" dirty="0">
                <a:latin typeface="+mn-lt"/>
              </a:rPr>
              <a:t>płatnicy opłacający wyłącznie składki na własne ubezpieczenia, przedsiębiorcy i inne</a:t>
            </a:r>
            <a:br>
              <a:rPr lang="pl-PL" sz="2400" dirty="0">
                <a:latin typeface="+mn-lt"/>
              </a:rPr>
            </a:br>
            <a:r>
              <a:rPr lang="pl-PL" sz="2400" dirty="0">
                <a:latin typeface="+mn-lt"/>
              </a:rPr>
              <a:t>    podmioty nie posiadające osobowości prawnej zatrudniające innych ubezpieczonych, w tym </a:t>
            </a:r>
            <a:br>
              <a:rPr lang="pl-PL" sz="2400" dirty="0">
                <a:latin typeface="+mn-lt"/>
              </a:rPr>
            </a:br>
            <a:r>
              <a:rPr lang="pl-PL" sz="2400" dirty="0">
                <a:latin typeface="+mn-lt"/>
              </a:rPr>
              <a:t>    spółki osobowe (spółka: jawna, partnerska, komandytowa, komandytowo-akcyjna)</a:t>
            </a:r>
            <a:endParaRPr lang="pl-PL" sz="2400" dirty="0">
              <a:solidFill>
                <a:srgbClr val="002060"/>
              </a:solidFill>
              <a:latin typeface="+mn-lt"/>
              <a:cs typeface="Arial" panose="020B0604020202020204" pitchFamily="34" charset="0"/>
            </a:endParaRPr>
          </a:p>
          <a:p>
            <a:pPr>
              <a:buClr>
                <a:schemeClr val="accent1"/>
              </a:buClr>
            </a:pPr>
            <a:endParaRPr lang="pl-PL" dirty="0">
              <a:latin typeface="Arial" panose="020B0604020202020204" pitchFamily="34" charset="0"/>
              <a:cs typeface="Arial" panose="020B0604020202020204" pitchFamily="34" charset="0"/>
            </a:endParaRPr>
          </a:p>
        </p:txBody>
      </p:sp>
      <p:sp>
        <p:nvSpPr>
          <p:cNvPr id="5" name="Symbol zastępczy tekstu 4"/>
          <p:cNvSpPr>
            <a:spLocks noGrp="1"/>
          </p:cNvSpPr>
          <p:nvPr>
            <p:ph type="body" sz="quarter" idx="13"/>
          </p:nvPr>
        </p:nvSpPr>
        <p:spPr/>
        <p:txBody>
          <a:bodyPr/>
          <a:lstStyle/>
          <a:p>
            <a:r>
              <a:rPr lang="pl-PL" b="1" dirty="0"/>
              <a:t>Realizacja obowiązków związanych z rozliczaniem składki zdrowotnej</a:t>
            </a:r>
            <a:endParaRPr lang="pl-PL" b="1" dirty="0">
              <a:solidFill>
                <a:srgbClr val="002060"/>
              </a:solidFill>
            </a:endParaRPr>
          </a:p>
        </p:txBody>
      </p:sp>
      <p:sp>
        <p:nvSpPr>
          <p:cNvPr id="6" name="Symbol zastępczy tekstu 5"/>
          <p:cNvSpPr>
            <a:spLocks noGrp="1"/>
          </p:cNvSpPr>
          <p:nvPr>
            <p:ph type="body" sz="quarter" idx="14"/>
          </p:nvPr>
        </p:nvSpPr>
        <p:spPr/>
        <p:txBody>
          <a:bodyPr/>
          <a:lstStyle/>
          <a:p>
            <a:r>
              <a:rPr lang="pl-PL" sz="3200" dirty="0"/>
              <a:t>Zmiana terminu przesyłania </a:t>
            </a:r>
            <a:r>
              <a:rPr lang="pl-PL" sz="3200" dirty="0">
                <a:solidFill>
                  <a:srgbClr val="002060"/>
                </a:solidFill>
              </a:rPr>
              <a:t>i opłacania składek </a:t>
            </a:r>
            <a:endParaRPr lang="pl-PL" sz="3200" b="1" dirty="0">
              <a:solidFill>
                <a:srgbClr val="002060"/>
              </a:solidFill>
              <a:latin typeface="+mn-lt"/>
              <a:cs typeface="Arial" panose="020B0604020202020204" pitchFamily="34" charset="0"/>
            </a:endParaRPr>
          </a:p>
        </p:txBody>
      </p:sp>
    </p:spTree>
    <p:extLst>
      <p:ext uri="{BB962C8B-B14F-4D97-AF65-F5344CB8AC3E}">
        <p14:creationId xmlns:p14="http://schemas.microsoft.com/office/powerpoint/2010/main" val="141403000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dirty="0"/>
          </a:p>
        </p:txBody>
      </p:sp>
      <p:sp>
        <p:nvSpPr>
          <p:cNvPr id="4" name="Symbol zastępczy tekstu 3"/>
          <p:cNvSpPr>
            <a:spLocks noGrp="1"/>
          </p:cNvSpPr>
          <p:nvPr>
            <p:ph type="body" sz="quarter" idx="12"/>
          </p:nvPr>
        </p:nvSpPr>
        <p:spPr>
          <a:xfrm>
            <a:off x="309712" y="2428528"/>
            <a:ext cx="12385376" cy="6192688"/>
          </a:xfrm>
        </p:spPr>
        <p:txBody>
          <a:bodyPr/>
          <a:lstStyle/>
          <a:p>
            <a:pPr>
              <a:buClr>
                <a:schemeClr val="accent1"/>
              </a:buClr>
            </a:pPr>
            <a:r>
              <a:rPr lang="pl-PL" altLang="ko-KR" sz="2000" b="1" dirty="0">
                <a:solidFill>
                  <a:schemeClr val="accent1"/>
                </a:solidFill>
              </a:rPr>
              <a:t>Zakres zmian w składce na ubezpieczenie zdrowotne: </a:t>
            </a:r>
          </a:p>
          <a:p>
            <a:pPr marL="342900" indent="-342900">
              <a:buClr>
                <a:schemeClr val="accent1"/>
              </a:buClr>
              <a:buFont typeface="Wingdings" panose="05000000000000000000" pitchFamily="2" charset="2"/>
              <a:buChar char="q"/>
            </a:pPr>
            <a:endParaRPr lang="pl-PL" altLang="ko-KR" b="1" dirty="0">
              <a:solidFill>
                <a:srgbClr val="002060"/>
              </a:solidFill>
            </a:endParaRPr>
          </a:p>
          <a:p>
            <a:pPr marL="342900" indent="-342900" algn="just">
              <a:spcAft>
                <a:spcPts val="1200"/>
              </a:spcAft>
              <a:buClr>
                <a:schemeClr val="accent1"/>
              </a:buClr>
              <a:buFont typeface="Wingdings" panose="05000000000000000000" pitchFamily="2" charset="2"/>
              <a:buChar char="q"/>
            </a:pPr>
            <a:r>
              <a:rPr lang="pl-PL" b="1" dirty="0">
                <a:solidFill>
                  <a:srgbClr val="002060"/>
                </a:solidFill>
                <a:ea typeface="Lato Light" panose="020F0502020204030203" pitchFamily="34" charset="0"/>
                <a:cs typeface="Lato Light" panose="020F0502020204030203" pitchFamily="34" charset="0"/>
              </a:rPr>
              <a:t>Zmiana zasad ustalania podstawy wymiaru składki </a:t>
            </a:r>
            <a:r>
              <a:rPr lang="pl-PL" dirty="0">
                <a:solidFill>
                  <a:srgbClr val="002060"/>
                </a:solidFill>
                <a:ea typeface="Lato Light" panose="020F0502020204030203" pitchFamily="34" charset="0"/>
                <a:cs typeface="Lato Light" panose="020F0502020204030203" pitchFamily="34" charset="0"/>
              </a:rPr>
              <a:t>na ubezpieczenie zdrowotne dla osób prowadzących pozarolniczą działalność i osób z nimi współpracujących. Oparcie zróżnicowania zasad ustalania podstawy wymiaru składki na formie opodatkowania stosowanej przez osobę prowadzącą pozarolniczą działalność,</a:t>
            </a:r>
          </a:p>
          <a:p>
            <a:pPr marL="342900" indent="-342900" algn="just">
              <a:spcAft>
                <a:spcPts val="1200"/>
              </a:spcAft>
              <a:buClr>
                <a:schemeClr val="accent1"/>
              </a:buClr>
              <a:buFont typeface="Wingdings" panose="05000000000000000000" pitchFamily="2" charset="2"/>
              <a:buChar char="q"/>
            </a:pPr>
            <a:endParaRPr lang="pl-PL" dirty="0">
              <a:solidFill>
                <a:srgbClr val="002060"/>
              </a:solidFill>
              <a:ea typeface="Lato Light" panose="020F0502020204030203" pitchFamily="34" charset="0"/>
              <a:cs typeface="Lato Light" panose="020F0502020204030203" pitchFamily="34" charset="0"/>
            </a:endParaRPr>
          </a:p>
          <a:p>
            <a:pPr marL="342900" indent="-342900" algn="just">
              <a:spcAft>
                <a:spcPts val="1200"/>
              </a:spcAft>
              <a:buClr>
                <a:schemeClr val="accent1"/>
              </a:buClr>
              <a:buFont typeface="Wingdings" panose="05000000000000000000" pitchFamily="2" charset="2"/>
              <a:buChar char="q"/>
            </a:pPr>
            <a:r>
              <a:rPr lang="pl-PL" b="1" dirty="0">
                <a:solidFill>
                  <a:srgbClr val="002060"/>
                </a:solidFill>
                <a:ea typeface="Lato Light" panose="020F0502020204030203" pitchFamily="34" charset="0"/>
                <a:cs typeface="Lato Light" panose="020F0502020204030203" pitchFamily="34" charset="0"/>
              </a:rPr>
              <a:t>Wprowadzenie obowiązku ubezpieczenia zdrowotnego </a:t>
            </a:r>
            <a:r>
              <a:rPr lang="pl-PL" dirty="0">
                <a:solidFill>
                  <a:srgbClr val="002060"/>
                </a:solidFill>
                <a:ea typeface="Lato Light" panose="020F0502020204030203" pitchFamily="34" charset="0"/>
                <a:cs typeface="Lato Light" panose="020F0502020204030203" pitchFamily="34" charset="0"/>
              </a:rPr>
              <a:t>z tytułu powołania do pełnienia funkcji na mocy aktu powołania, jeżeli pobierane jest z tego tytułu wynagrodzenie,</a:t>
            </a:r>
          </a:p>
          <a:p>
            <a:pPr marL="342900" indent="-342900" algn="just">
              <a:spcAft>
                <a:spcPts val="1200"/>
              </a:spcAft>
              <a:buClr>
                <a:schemeClr val="accent1"/>
              </a:buClr>
              <a:buFont typeface="Wingdings" panose="05000000000000000000" pitchFamily="2" charset="2"/>
              <a:buChar char="q"/>
            </a:pPr>
            <a:endParaRPr lang="pl-PL" dirty="0">
              <a:solidFill>
                <a:srgbClr val="002060"/>
              </a:solidFill>
              <a:ea typeface="Lato Light" panose="020F0502020204030203" pitchFamily="34" charset="0"/>
              <a:cs typeface="Lato Light" panose="020F0502020204030203" pitchFamily="34" charset="0"/>
            </a:endParaRPr>
          </a:p>
          <a:p>
            <a:pPr marL="342900" indent="-342900" algn="just">
              <a:spcAft>
                <a:spcPts val="1200"/>
              </a:spcAft>
              <a:buClr>
                <a:schemeClr val="accent1"/>
              </a:buClr>
              <a:buFont typeface="Wingdings" panose="05000000000000000000" pitchFamily="2" charset="2"/>
              <a:buChar char="q"/>
            </a:pPr>
            <a:r>
              <a:rPr lang="pl-PL" b="1" dirty="0">
                <a:solidFill>
                  <a:srgbClr val="002060"/>
                </a:solidFill>
                <a:ea typeface="Lato Light" panose="020F0502020204030203" pitchFamily="34" charset="0"/>
                <a:cs typeface="Lato Light" panose="020F0502020204030203" pitchFamily="34" charset="0"/>
              </a:rPr>
              <a:t>Zmiana zasad pomniejszania składki </a:t>
            </a:r>
            <a:r>
              <a:rPr lang="pl-PL" dirty="0">
                <a:solidFill>
                  <a:srgbClr val="002060"/>
                </a:solidFill>
                <a:ea typeface="Lato Light" panose="020F0502020204030203" pitchFamily="34" charset="0"/>
                <a:cs typeface="Lato Light" panose="020F0502020204030203" pitchFamily="34" charset="0"/>
              </a:rPr>
              <a:t>na ubezpieczenie zdrowotne do kwoty zaliczki na podatek. Pomniejszenie następuje do kwoty odpowiadającej kwocie zaliczki na podatek dochodowy, obliczanej zgodnie z przepisami obowiązującym na dzień 31 grudnia 2021 r., a nie do kwoty faktycznej zaliczki za dany miesiąc,</a:t>
            </a:r>
          </a:p>
          <a:p>
            <a:pPr marL="342900" indent="-342900" algn="just">
              <a:spcAft>
                <a:spcPts val="1000"/>
              </a:spcAft>
              <a:buClr>
                <a:schemeClr val="accent1"/>
              </a:buClr>
              <a:buFont typeface="Wingdings" panose="05000000000000000000" pitchFamily="2" charset="2"/>
              <a:buChar char="q"/>
            </a:pPr>
            <a:endParaRPr lang="pl-PL" dirty="0">
              <a:solidFill>
                <a:srgbClr val="002060"/>
              </a:solidFill>
              <a:ea typeface="Lato Light" panose="020F0502020204030203" pitchFamily="34" charset="0"/>
              <a:cs typeface="Lato Light" panose="020F0502020204030203" pitchFamily="34" charset="0"/>
            </a:endParaRPr>
          </a:p>
          <a:p>
            <a:pPr marL="342900" indent="-342900" algn="just">
              <a:buClr>
                <a:schemeClr val="accent1"/>
              </a:buClr>
              <a:buFont typeface="Wingdings" panose="05000000000000000000" pitchFamily="2" charset="2"/>
              <a:buChar char="q"/>
            </a:pPr>
            <a:endParaRPr lang="pl-PL" dirty="0">
              <a:solidFill>
                <a:srgbClr val="002060"/>
              </a:solidFill>
              <a:ea typeface="Lato Light" panose="020F0502020204030203" pitchFamily="34" charset="0"/>
              <a:cs typeface="Lato Light" panose="020F0502020204030203" pitchFamily="34" charset="0"/>
            </a:endParaRPr>
          </a:p>
          <a:p>
            <a:pPr marL="342900" indent="-342900" algn="just">
              <a:buClr>
                <a:schemeClr val="accent1"/>
              </a:buClr>
              <a:buFont typeface="Wingdings" panose="05000000000000000000" pitchFamily="2" charset="2"/>
              <a:buChar char="q"/>
            </a:pPr>
            <a:endParaRPr lang="pl-PL" dirty="0">
              <a:solidFill>
                <a:srgbClr val="002060"/>
              </a:solidFill>
              <a:ea typeface="Lato Light" panose="020F0502020204030203" pitchFamily="34" charset="0"/>
              <a:cs typeface="Lato Light" panose="020F0502020204030203" pitchFamily="34" charset="0"/>
            </a:endParaRPr>
          </a:p>
          <a:p>
            <a:pPr marL="342900" indent="-342900" algn="just">
              <a:buClr>
                <a:schemeClr val="accent1"/>
              </a:buClr>
              <a:buFont typeface="Wingdings" panose="05000000000000000000" pitchFamily="2" charset="2"/>
              <a:buChar char="q"/>
            </a:pPr>
            <a:endParaRPr lang="pl-PL" dirty="0">
              <a:solidFill>
                <a:srgbClr val="002060"/>
              </a:solidFill>
              <a:ea typeface="Calibri" panose="020F0502020204030204" pitchFamily="34" charset="0"/>
              <a:cs typeface="Calibri" panose="020F0502020204030204" pitchFamily="34" charset="0"/>
            </a:endParaRPr>
          </a:p>
          <a:p>
            <a:pPr marL="342900" indent="-342900">
              <a:buClr>
                <a:schemeClr val="accent1"/>
              </a:buClr>
              <a:buFont typeface="Wingdings" panose="05000000000000000000" pitchFamily="2" charset="2"/>
              <a:buChar char="q"/>
            </a:pPr>
            <a:endParaRPr lang="pl-PL" dirty="0">
              <a:latin typeface="Arial" panose="020B0604020202020204" pitchFamily="34" charset="0"/>
              <a:cs typeface="Arial" panose="020B0604020202020204" pitchFamily="34" charset="0"/>
            </a:endParaRPr>
          </a:p>
          <a:p>
            <a:pPr marL="342900" indent="-342900">
              <a:buClr>
                <a:schemeClr val="accent1"/>
              </a:buClr>
              <a:buFont typeface="Wingdings" panose="05000000000000000000" pitchFamily="2" charset="2"/>
              <a:buChar char="q"/>
            </a:pPr>
            <a:endParaRPr lang="pl-PL" dirty="0">
              <a:latin typeface="Arial" panose="020B0604020202020204" pitchFamily="34" charset="0"/>
              <a:cs typeface="Arial" panose="020B0604020202020204" pitchFamily="34" charset="0"/>
            </a:endParaRPr>
          </a:p>
        </p:txBody>
      </p:sp>
      <p:sp>
        <p:nvSpPr>
          <p:cNvPr id="5" name="Symbol zastępczy tekstu 4"/>
          <p:cNvSpPr>
            <a:spLocks noGrp="1"/>
          </p:cNvSpPr>
          <p:nvPr>
            <p:ph type="body" sz="quarter" idx="13"/>
          </p:nvPr>
        </p:nvSpPr>
        <p:spPr/>
        <p:txBody>
          <a:bodyPr>
            <a:normAutofit fontScale="92500"/>
          </a:bodyPr>
          <a:lstStyle/>
          <a:p>
            <a:r>
              <a:rPr lang="pl-PL" altLang="ko-KR" b="1" dirty="0">
                <a:solidFill>
                  <a:srgbClr val="002060"/>
                </a:solidFill>
              </a:rPr>
              <a:t>Zakres zmian w ustawie o świadczeniach opieki zdrowotnej finansowanych ze środków publicznych</a:t>
            </a:r>
          </a:p>
        </p:txBody>
      </p:sp>
      <p:sp>
        <p:nvSpPr>
          <p:cNvPr id="6" name="Symbol zastępczy tekstu 5"/>
          <p:cNvSpPr>
            <a:spLocks noGrp="1"/>
          </p:cNvSpPr>
          <p:nvPr>
            <p:ph type="body" sz="quarter" idx="14"/>
          </p:nvPr>
        </p:nvSpPr>
        <p:spPr>
          <a:xfrm>
            <a:off x="309712" y="1132384"/>
            <a:ext cx="12025336" cy="1080120"/>
          </a:xfrm>
        </p:spPr>
        <p:txBody>
          <a:bodyPr/>
          <a:lstStyle/>
          <a:p>
            <a:r>
              <a:rPr lang="pl-PL" sz="2400" b="1" dirty="0">
                <a:solidFill>
                  <a:srgbClr val="002060"/>
                </a:solidFill>
                <a:latin typeface="+mn-lt"/>
                <a:cs typeface="Arial" panose="020B0604020202020204" pitchFamily="34" charset="0"/>
              </a:rPr>
              <a:t>Ustawa z dnia 29 października 2021 r. o zmianie ustawy o podatku dochodowym od osób fizycznych, ustawy o podatku dochodowym od osób prawnych oraz niektórych innych ustaw, tzw. Polski Ład</a:t>
            </a:r>
          </a:p>
        </p:txBody>
      </p:sp>
      <p:sp>
        <p:nvSpPr>
          <p:cNvPr id="3" name="Prostokąt 2"/>
          <p:cNvSpPr/>
          <p:nvPr/>
        </p:nvSpPr>
        <p:spPr>
          <a:xfrm>
            <a:off x="6358384" y="8189168"/>
            <a:ext cx="6502400" cy="400110"/>
          </a:xfrm>
          <a:prstGeom prst="rect">
            <a:avLst/>
          </a:prstGeom>
        </p:spPr>
        <p:txBody>
          <a:bodyPr>
            <a:spAutoFit/>
          </a:bodyPr>
          <a:lstStyle/>
          <a:p>
            <a:r>
              <a:rPr lang="pl-PL" altLang="ko-KR" sz="2000" b="1" dirty="0">
                <a:solidFill>
                  <a:srgbClr val="FF0000"/>
                </a:solidFill>
              </a:rPr>
              <a:t>Wejście w życie od 1 stycznia 2022 r. </a:t>
            </a:r>
            <a:endParaRPr lang="pl-PL" sz="2000" b="1" dirty="0">
              <a:solidFill>
                <a:srgbClr val="FF0000"/>
              </a:solidFill>
            </a:endParaRPr>
          </a:p>
        </p:txBody>
      </p:sp>
    </p:spTree>
    <p:extLst>
      <p:ext uri="{BB962C8B-B14F-4D97-AF65-F5344CB8AC3E}">
        <p14:creationId xmlns:p14="http://schemas.microsoft.com/office/powerpoint/2010/main" val="470890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sz="quarter" idx="12"/>
          </p:nvPr>
        </p:nvSpPr>
        <p:spPr>
          <a:xfrm>
            <a:off x="741760" y="2572544"/>
            <a:ext cx="11521280" cy="5544616"/>
          </a:xfrm>
        </p:spPr>
        <p:txBody>
          <a:bodyPr/>
          <a:lstStyle/>
          <a:p>
            <a:pPr marL="342900" lvl="0" indent="-342900" algn="l">
              <a:spcBef>
                <a:spcPts val="600"/>
              </a:spcBef>
              <a:buClr>
                <a:schemeClr val="accent1"/>
              </a:buClr>
              <a:buFont typeface="Wingdings" panose="05000000000000000000" pitchFamily="2" charset="2"/>
              <a:buChar char="q"/>
            </a:pPr>
            <a:r>
              <a:rPr lang="pl-PL" sz="2800" dirty="0">
                <a:solidFill>
                  <a:srgbClr val="002060"/>
                </a:solidFill>
                <a:cs typeface="Arial" panose="020B0604020202020204" pitchFamily="34" charset="0"/>
              </a:rPr>
              <a:t>Za okres od stycznia 2022 r. osoby prowadzące działalność gospodarczą, opłacające składki na własne ubezpieczenia lub osoby w nimi współpracujące mają obowiązek comiesięcznego przekazywania dokumentów rozliczeniowych do ZUS.</a:t>
            </a:r>
          </a:p>
          <a:p>
            <a:pPr lvl="0" algn="l">
              <a:spcBef>
                <a:spcPts val="600"/>
              </a:spcBef>
              <a:buClr>
                <a:schemeClr val="accent1"/>
              </a:buClr>
            </a:pPr>
            <a:endParaRPr lang="pl-PL" sz="2800" dirty="0">
              <a:solidFill>
                <a:srgbClr val="002060"/>
              </a:solidFill>
              <a:cs typeface="Arial" panose="020B0604020202020204" pitchFamily="34" charset="0"/>
            </a:endParaRPr>
          </a:p>
          <a:p>
            <a:pPr marL="457200" lvl="0" indent="-457200" algn="l">
              <a:spcBef>
                <a:spcPts val="600"/>
              </a:spcBef>
              <a:buClr>
                <a:schemeClr val="accent1"/>
              </a:buClr>
              <a:buFont typeface="Wingdings" panose="05000000000000000000" pitchFamily="2" charset="2"/>
              <a:buChar char="q"/>
            </a:pPr>
            <a:r>
              <a:rPr lang="pl-PL" sz="2800" dirty="0">
                <a:solidFill>
                  <a:srgbClr val="002060"/>
                </a:solidFill>
                <a:cs typeface="Arial" panose="020B0604020202020204" pitchFamily="34" charset="0"/>
              </a:rPr>
              <a:t>Zwolnieni z obowiązku składania dokumentów rozliczeniowych są nadal:</a:t>
            </a:r>
          </a:p>
          <a:p>
            <a:pPr marL="720725" lvl="0" indent="-277813" algn="l">
              <a:spcBef>
                <a:spcPts val="600"/>
              </a:spcBef>
              <a:buClr>
                <a:schemeClr val="accent1"/>
              </a:buClr>
              <a:buFont typeface="Arial" panose="020B0604020202020204" pitchFamily="34" charset="0"/>
              <a:buChar char="•"/>
            </a:pPr>
            <a:r>
              <a:rPr lang="pl-PL" sz="2800" dirty="0">
                <a:solidFill>
                  <a:srgbClr val="002060"/>
                </a:solidFill>
                <a:cs typeface="Arial" panose="020B0604020202020204" pitchFamily="34" charset="0"/>
              </a:rPr>
              <a:t>duchowni, </a:t>
            </a:r>
          </a:p>
          <a:p>
            <a:pPr marL="720725" lvl="0" indent="-277813" algn="l">
              <a:spcBef>
                <a:spcPts val="600"/>
              </a:spcBef>
              <a:buClr>
                <a:schemeClr val="accent1"/>
              </a:buClr>
              <a:buFont typeface="Arial" panose="020B0604020202020204" pitchFamily="34" charset="0"/>
              <a:buChar char="•"/>
            </a:pPr>
            <a:r>
              <a:rPr lang="pl-PL" sz="2800" dirty="0">
                <a:solidFill>
                  <a:srgbClr val="002060"/>
                </a:solidFill>
                <a:cs typeface="Arial" panose="020B0604020202020204" pitchFamily="34" charset="0"/>
              </a:rPr>
              <a:t>osoby składające dokumenty za nianie,</a:t>
            </a:r>
          </a:p>
          <a:p>
            <a:pPr marL="720725" lvl="0" indent="-277813" algn="l">
              <a:spcBef>
                <a:spcPts val="600"/>
              </a:spcBef>
              <a:buClr>
                <a:schemeClr val="accent1"/>
              </a:buClr>
              <a:buFont typeface="Arial" panose="020B0604020202020204" pitchFamily="34" charset="0"/>
              <a:buChar char="•"/>
            </a:pPr>
            <a:r>
              <a:rPr lang="pl-PL" sz="2800" dirty="0">
                <a:solidFill>
                  <a:srgbClr val="002060"/>
                </a:solidFill>
                <a:cs typeface="Arial" panose="020B0604020202020204" pitchFamily="34" charset="0"/>
              </a:rPr>
              <a:t>osoby, które podlegają dobrowolnie ubezpieczeniu emerytalnemu </a:t>
            </a:r>
            <a:br>
              <a:rPr lang="pl-PL" sz="2800" dirty="0">
                <a:solidFill>
                  <a:srgbClr val="002060"/>
                </a:solidFill>
                <a:cs typeface="Arial" panose="020B0604020202020204" pitchFamily="34" charset="0"/>
              </a:rPr>
            </a:br>
            <a:r>
              <a:rPr lang="pl-PL" sz="2800" dirty="0">
                <a:solidFill>
                  <a:srgbClr val="002060"/>
                </a:solidFill>
                <a:cs typeface="Arial" panose="020B0604020202020204" pitchFamily="34" charset="0"/>
              </a:rPr>
              <a:t>i rentowemu na podstawie art. 7 ustawy o sus.</a:t>
            </a:r>
          </a:p>
          <a:p>
            <a:pPr lvl="0" algn="l">
              <a:spcBef>
                <a:spcPts val="600"/>
              </a:spcBef>
              <a:buClr>
                <a:schemeClr val="accent1"/>
              </a:buClr>
            </a:pPr>
            <a:endParaRPr lang="pl-PL" sz="2800" dirty="0">
              <a:solidFill>
                <a:srgbClr val="002060"/>
              </a:solidFill>
              <a:cs typeface="Arial" panose="020B0604020202020204" pitchFamily="34" charset="0"/>
            </a:endParaRPr>
          </a:p>
          <a:p>
            <a:pPr>
              <a:buClr>
                <a:schemeClr val="accent1"/>
              </a:buClr>
            </a:pPr>
            <a:endParaRPr lang="pl-PL" dirty="0">
              <a:latin typeface="Arial" panose="020B0604020202020204" pitchFamily="34" charset="0"/>
              <a:cs typeface="Arial" panose="020B0604020202020204" pitchFamily="34" charset="0"/>
            </a:endParaRPr>
          </a:p>
          <a:p>
            <a:pPr>
              <a:buClr>
                <a:schemeClr val="accent1"/>
              </a:buClr>
            </a:pPr>
            <a:endParaRPr lang="pl-PL" dirty="0">
              <a:latin typeface="Arial" panose="020B0604020202020204" pitchFamily="34" charset="0"/>
              <a:cs typeface="Arial" panose="020B0604020202020204" pitchFamily="34" charset="0"/>
            </a:endParaRPr>
          </a:p>
        </p:txBody>
      </p:sp>
      <p:sp>
        <p:nvSpPr>
          <p:cNvPr id="5" name="Symbol zastępczy tekstu 4"/>
          <p:cNvSpPr>
            <a:spLocks noGrp="1"/>
          </p:cNvSpPr>
          <p:nvPr>
            <p:ph type="body" sz="quarter" idx="13"/>
          </p:nvPr>
        </p:nvSpPr>
        <p:spPr/>
        <p:txBody>
          <a:bodyPr/>
          <a:lstStyle/>
          <a:p>
            <a:r>
              <a:rPr lang="pl-PL" b="1" dirty="0"/>
              <a:t>Realizacji obowiązków związanych z rozliczaniem składki zdrowotnej</a:t>
            </a:r>
            <a:endParaRPr lang="pl-PL" b="1" dirty="0">
              <a:solidFill>
                <a:srgbClr val="002060"/>
              </a:solidFill>
            </a:endParaRPr>
          </a:p>
        </p:txBody>
      </p:sp>
      <p:sp>
        <p:nvSpPr>
          <p:cNvPr id="6" name="Symbol zastępczy tekstu 5"/>
          <p:cNvSpPr>
            <a:spLocks noGrp="1"/>
          </p:cNvSpPr>
          <p:nvPr>
            <p:ph type="body" sz="quarter" idx="14"/>
          </p:nvPr>
        </p:nvSpPr>
        <p:spPr>
          <a:xfrm>
            <a:off x="741760" y="700336"/>
            <a:ext cx="11521280" cy="864096"/>
          </a:xfrm>
        </p:spPr>
        <p:txBody>
          <a:bodyPr/>
          <a:lstStyle/>
          <a:p>
            <a:r>
              <a:rPr lang="pl-PL" sz="3200" dirty="0">
                <a:solidFill>
                  <a:srgbClr val="002060"/>
                </a:solidFill>
              </a:rPr>
              <a:t>Obowiązek comiesięcznego składania dokumentów rozliczeniowych</a:t>
            </a:r>
            <a:endParaRPr lang="pl-PL" sz="3200" b="1" dirty="0">
              <a:solidFill>
                <a:srgbClr val="002060"/>
              </a:solidFill>
              <a:latin typeface="+mn-lt"/>
              <a:cs typeface="Arial" panose="020B0604020202020204" pitchFamily="34" charset="0"/>
            </a:endParaRPr>
          </a:p>
        </p:txBody>
      </p:sp>
    </p:spTree>
    <p:extLst>
      <p:ext uri="{BB962C8B-B14F-4D97-AF65-F5344CB8AC3E}">
        <p14:creationId xmlns:p14="http://schemas.microsoft.com/office/powerpoint/2010/main" val="217169653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sz="quarter" idx="12"/>
          </p:nvPr>
        </p:nvSpPr>
        <p:spPr>
          <a:xfrm>
            <a:off x="741760" y="2284512"/>
            <a:ext cx="12025336" cy="6552728"/>
          </a:xfrm>
        </p:spPr>
        <p:txBody>
          <a:bodyPr/>
          <a:lstStyle/>
          <a:p>
            <a:pPr lvl="0" algn="l">
              <a:spcBef>
                <a:spcPts val="600"/>
              </a:spcBef>
              <a:buClr>
                <a:schemeClr val="accent1"/>
              </a:buClr>
            </a:pPr>
            <a:r>
              <a:rPr lang="pl-PL" sz="2800" b="1" dirty="0">
                <a:solidFill>
                  <a:schemeClr val="accent1"/>
                </a:solidFill>
                <a:cs typeface="Arial" panose="020B0604020202020204" pitchFamily="34" charset="0"/>
              </a:rPr>
              <a:t>Wniosek o zwrot nadpłaconych składek na ubezpieczenie zdrowotne </a:t>
            </a:r>
          </a:p>
          <a:p>
            <a:pPr marL="715963" lvl="0" indent="-365125" algn="l">
              <a:spcBef>
                <a:spcPts val="600"/>
              </a:spcBef>
              <a:buClr>
                <a:schemeClr val="accent1"/>
              </a:buClr>
              <a:buFont typeface="Arial" panose="020B0604020202020204" pitchFamily="34" charset="0"/>
              <a:buChar char="•"/>
            </a:pPr>
            <a:r>
              <a:rPr lang="pl-PL" sz="2400" dirty="0">
                <a:solidFill>
                  <a:srgbClr val="002060"/>
                </a:solidFill>
                <a:cs typeface="Arial" panose="020B0604020202020204" pitchFamily="34" charset="0"/>
              </a:rPr>
              <a:t>Dotyczy </a:t>
            </a:r>
            <a:r>
              <a:rPr lang="pl-PL" sz="2400" dirty="0">
                <a:solidFill>
                  <a:srgbClr val="002060"/>
                </a:solidFill>
              </a:rPr>
              <a:t>przedsiębiorców opodatkowanych ryczałtem od przychodów ewidencjonowanych oraz na zasadach ogólnych (skala podatkowa, podatek liniowy) </a:t>
            </a:r>
          </a:p>
          <a:p>
            <a:pPr marL="715963" indent="-350838" algn="l">
              <a:spcBef>
                <a:spcPts val="600"/>
              </a:spcBef>
              <a:buClr>
                <a:schemeClr val="accent1"/>
              </a:buClr>
              <a:buFont typeface="Arial" panose="020B0604020202020204" pitchFamily="34" charset="0"/>
              <a:buChar char="•"/>
            </a:pPr>
            <a:r>
              <a:rPr lang="pl-PL" sz="2400" dirty="0">
                <a:solidFill>
                  <a:srgbClr val="002060"/>
                </a:solidFill>
              </a:rPr>
              <a:t>Jeśli suma składek wpłaconych za poszczególne miesiące roku składkowego jest wyższa od składki rocznej ustalonej od rocznej podstawy. </a:t>
            </a:r>
          </a:p>
          <a:p>
            <a:pPr marL="715963" indent="-350838" algn="l">
              <a:spcBef>
                <a:spcPts val="600"/>
              </a:spcBef>
              <a:buClr>
                <a:schemeClr val="accent1"/>
              </a:buClr>
              <a:buFont typeface="Arial" panose="020B0604020202020204" pitchFamily="34" charset="0"/>
              <a:buChar char="•"/>
            </a:pPr>
            <a:r>
              <a:rPr lang="pl-PL" sz="2400" dirty="0">
                <a:solidFill>
                  <a:srgbClr val="002060"/>
                </a:solidFill>
              </a:rPr>
              <a:t>Zwrot następuje na wniosek złożony wyłącznie w formie elektronicznej poprzez PUE ZUS , o ile płatnik nie posiada zaległości na koncie.</a:t>
            </a:r>
          </a:p>
          <a:p>
            <a:pPr marL="715963" indent="-350838" algn="l">
              <a:spcBef>
                <a:spcPts val="600"/>
              </a:spcBef>
              <a:buClr>
                <a:schemeClr val="accent1"/>
              </a:buClr>
              <a:buFont typeface="Arial" panose="020B0604020202020204" pitchFamily="34" charset="0"/>
              <a:buChar char="•"/>
            </a:pPr>
            <a:r>
              <a:rPr lang="pl-PL" sz="2400" dirty="0">
                <a:solidFill>
                  <a:srgbClr val="002060"/>
                </a:solidFill>
              </a:rPr>
              <a:t>Termin na złożenie wniosku - do 31 maja danego roku.</a:t>
            </a:r>
            <a:endParaRPr lang="pl-PL" dirty="0">
              <a:solidFill>
                <a:srgbClr val="002060"/>
              </a:solidFill>
              <a:latin typeface="+mn-lt"/>
              <a:cs typeface="Arial" panose="020B0604020202020204" pitchFamily="34" charset="0"/>
            </a:endParaRPr>
          </a:p>
          <a:p>
            <a:pPr>
              <a:buClr>
                <a:schemeClr val="accent1"/>
              </a:buClr>
            </a:pPr>
            <a:endParaRPr lang="pl-PL" dirty="0">
              <a:latin typeface="Arial" panose="020B0604020202020204" pitchFamily="34" charset="0"/>
              <a:cs typeface="Arial" panose="020B0604020202020204" pitchFamily="34" charset="0"/>
            </a:endParaRPr>
          </a:p>
        </p:txBody>
      </p:sp>
      <p:sp>
        <p:nvSpPr>
          <p:cNvPr id="5" name="Symbol zastępczy tekstu 4"/>
          <p:cNvSpPr>
            <a:spLocks noGrp="1"/>
          </p:cNvSpPr>
          <p:nvPr>
            <p:ph type="body" sz="quarter" idx="13"/>
          </p:nvPr>
        </p:nvSpPr>
        <p:spPr/>
        <p:txBody>
          <a:bodyPr/>
          <a:lstStyle/>
          <a:p>
            <a:r>
              <a:rPr lang="pl-PL" b="1" dirty="0"/>
              <a:t>Realizacji obowiązków związanych z rozliczaniem składki zdrowotnej</a:t>
            </a:r>
            <a:endParaRPr lang="pl-PL" b="1" dirty="0">
              <a:solidFill>
                <a:srgbClr val="002060"/>
              </a:solidFill>
            </a:endParaRPr>
          </a:p>
        </p:txBody>
      </p:sp>
      <p:sp>
        <p:nvSpPr>
          <p:cNvPr id="6" name="Symbol zastępczy tekstu 5"/>
          <p:cNvSpPr>
            <a:spLocks noGrp="1"/>
          </p:cNvSpPr>
          <p:nvPr>
            <p:ph type="body" sz="quarter" idx="14"/>
          </p:nvPr>
        </p:nvSpPr>
        <p:spPr/>
        <p:txBody>
          <a:bodyPr/>
          <a:lstStyle/>
          <a:p>
            <a:r>
              <a:rPr lang="pl-PL" sz="3200" dirty="0">
                <a:solidFill>
                  <a:srgbClr val="002060"/>
                </a:solidFill>
              </a:rPr>
              <a:t>Roczne rozliczenie składki na ubezpieczenie zdrowotne</a:t>
            </a:r>
            <a:endParaRPr lang="pl-PL" sz="3200" b="1" dirty="0">
              <a:solidFill>
                <a:srgbClr val="002060"/>
              </a:solidFill>
              <a:latin typeface="+mn-lt"/>
              <a:cs typeface="Arial" panose="020B0604020202020204" pitchFamily="34" charset="0"/>
            </a:endParaRPr>
          </a:p>
        </p:txBody>
      </p:sp>
    </p:spTree>
    <p:extLst>
      <p:ext uri="{BB962C8B-B14F-4D97-AF65-F5344CB8AC3E}">
        <p14:creationId xmlns:p14="http://schemas.microsoft.com/office/powerpoint/2010/main" val="2949816030"/>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sz="quarter" idx="12"/>
          </p:nvPr>
        </p:nvSpPr>
        <p:spPr>
          <a:xfrm>
            <a:off x="741760" y="2212504"/>
            <a:ext cx="11521280" cy="6408712"/>
          </a:xfrm>
        </p:spPr>
        <p:txBody>
          <a:bodyPr/>
          <a:lstStyle/>
          <a:p>
            <a:pPr algn="l">
              <a:spcBef>
                <a:spcPts val="600"/>
              </a:spcBef>
              <a:buClr>
                <a:schemeClr val="accent1"/>
              </a:buClr>
            </a:pPr>
            <a:r>
              <a:rPr lang="pl-PL" sz="2800" b="1" dirty="0">
                <a:solidFill>
                  <a:srgbClr val="002060"/>
                </a:solidFill>
              </a:rPr>
              <a:t>Dopłata składki na ubezpieczenie zdrowotne</a:t>
            </a:r>
          </a:p>
          <a:p>
            <a:pPr marL="898525" indent="-457200" algn="l">
              <a:spcBef>
                <a:spcPts val="600"/>
              </a:spcBef>
              <a:buClr>
                <a:schemeClr val="accent1"/>
              </a:buClr>
              <a:buFont typeface="Arial" panose="020B0604020202020204" pitchFamily="34" charset="0"/>
              <a:buChar char="•"/>
            </a:pPr>
            <a:r>
              <a:rPr lang="pl-PL" sz="2800" dirty="0">
                <a:solidFill>
                  <a:srgbClr val="002060"/>
                </a:solidFill>
              </a:rPr>
              <a:t>Dotyczy płatnika opodatkowanego ryczałtem od przychodów ewidencjonowanych. </a:t>
            </a:r>
          </a:p>
          <a:p>
            <a:pPr marL="898525" indent="-457200" algn="l">
              <a:spcBef>
                <a:spcPts val="600"/>
              </a:spcBef>
              <a:buClr>
                <a:schemeClr val="accent1"/>
              </a:buClr>
              <a:buFont typeface="Arial" panose="020B0604020202020204" pitchFamily="34" charset="0"/>
              <a:buChar char="•"/>
            </a:pPr>
            <a:r>
              <a:rPr lang="pl-PL" sz="2800" dirty="0">
                <a:solidFill>
                  <a:srgbClr val="002060"/>
                </a:solidFill>
              </a:rPr>
              <a:t>Jeśli suma składek wpłaconych za poszczególne miesiące roku składkowego jest niższa od składki rocznej ustalonej od rocznej podstawy. </a:t>
            </a:r>
          </a:p>
          <a:p>
            <a:pPr marL="898525" indent="-457200" algn="l">
              <a:spcBef>
                <a:spcPts val="600"/>
              </a:spcBef>
              <a:buClr>
                <a:schemeClr val="accent1"/>
              </a:buClr>
              <a:buFont typeface="Arial" panose="020B0604020202020204" pitchFamily="34" charset="0"/>
              <a:buChar char="•"/>
            </a:pPr>
            <a:r>
              <a:rPr lang="pl-PL" sz="2800" dirty="0">
                <a:solidFill>
                  <a:srgbClr val="002060"/>
                </a:solidFill>
              </a:rPr>
              <a:t>Dopłata rozliczana jest w dokumentach rozliczeniowych za luty danego roku:</a:t>
            </a:r>
          </a:p>
          <a:p>
            <a:pPr marL="1344613" indent="-457200" algn="l">
              <a:spcBef>
                <a:spcPts val="600"/>
              </a:spcBef>
              <a:buClr>
                <a:schemeClr val="accent1"/>
              </a:buClr>
              <a:buFont typeface="Courier New" panose="02070309020205020404" pitchFamily="49" charset="0"/>
              <a:buChar char="o"/>
            </a:pPr>
            <a:r>
              <a:rPr lang="pl-PL" sz="2800" dirty="0">
                <a:solidFill>
                  <a:srgbClr val="002060"/>
                </a:solidFill>
              </a:rPr>
              <a:t>w ZUS DRA jeżeli przedsiębiorca rozlicza składki wyłącznie za siebie, </a:t>
            </a:r>
          </a:p>
          <a:p>
            <a:pPr marL="1344613" indent="-457200" algn="l">
              <a:spcBef>
                <a:spcPts val="600"/>
              </a:spcBef>
              <a:buClr>
                <a:schemeClr val="accent1"/>
              </a:buClr>
              <a:buFont typeface="Courier New" panose="02070309020205020404" pitchFamily="49" charset="0"/>
              <a:buChar char="o"/>
            </a:pPr>
            <a:r>
              <a:rPr lang="pl-PL" sz="2800" dirty="0">
                <a:solidFill>
                  <a:srgbClr val="002060"/>
                </a:solidFill>
              </a:rPr>
              <a:t>w ZUS RCA jeżeli przedsiębiorca rozlicza składki za siebie i za innych ubezpieczonych </a:t>
            </a:r>
          </a:p>
          <a:p>
            <a:pPr marL="898525" indent="-457200" algn="l">
              <a:spcBef>
                <a:spcPts val="600"/>
              </a:spcBef>
              <a:buClr>
                <a:schemeClr val="accent1"/>
              </a:buClr>
              <a:buFont typeface="Arial" panose="020B0604020202020204" pitchFamily="34" charset="0"/>
              <a:buChar char="•"/>
            </a:pPr>
            <a:r>
              <a:rPr lang="pl-PL" sz="2800" dirty="0">
                <a:solidFill>
                  <a:srgbClr val="002060"/>
                </a:solidFill>
              </a:rPr>
              <a:t>Termin na dopłatę składki - nie później niż do 20 marca danego roku.  </a:t>
            </a:r>
          </a:p>
          <a:p>
            <a:pPr marL="342900" lvl="0" indent="-342900" algn="l">
              <a:spcBef>
                <a:spcPts val="600"/>
              </a:spcBef>
              <a:buClr>
                <a:schemeClr val="accent1"/>
              </a:buClr>
              <a:buFont typeface="Wingdings" panose="05000000000000000000" pitchFamily="2" charset="2"/>
              <a:buChar char="q"/>
            </a:pPr>
            <a:endParaRPr lang="pl-PL" sz="2800" dirty="0">
              <a:solidFill>
                <a:srgbClr val="002060"/>
              </a:solidFill>
              <a:cs typeface="Arial" panose="020B0604020202020204" pitchFamily="34" charset="0"/>
            </a:endParaRPr>
          </a:p>
          <a:p>
            <a:pPr>
              <a:buClr>
                <a:schemeClr val="accent1"/>
              </a:buClr>
            </a:pPr>
            <a:endParaRPr lang="pl-PL" dirty="0">
              <a:latin typeface="Arial" panose="020B0604020202020204" pitchFamily="34" charset="0"/>
              <a:cs typeface="Arial" panose="020B0604020202020204" pitchFamily="34" charset="0"/>
            </a:endParaRPr>
          </a:p>
          <a:p>
            <a:pPr>
              <a:buClr>
                <a:schemeClr val="accent1"/>
              </a:buClr>
            </a:pPr>
            <a:endParaRPr lang="pl-PL" dirty="0">
              <a:latin typeface="Arial" panose="020B0604020202020204" pitchFamily="34" charset="0"/>
              <a:cs typeface="Arial" panose="020B0604020202020204" pitchFamily="34" charset="0"/>
            </a:endParaRPr>
          </a:p>
        </p:txBody>
      </p:sp>
      <p:sp>
        <p:nvSpPr>
          <p:cNvPr id="5" name="Symbol zastępczy tekstu 4"/>
          <p:cNvSpPr>
            <a:spLocks noGrp="1"/>
          </p:cNvSpPr>
          <p:nvPr>
            <p:ph type="body" sz="quarter" idx="13"/>
          </p:nvPr>
        </p:nvSpPr>
        <p:spPr/>
        <p:txBody>
          <a:bodyPr/>
          <a:lstStyle/>
          <a:p>
            <a:r>
              <a:rPr lang="pl-PL" b="1" dirty="0"/>
              <a:t>Realizacji obowiązków związanych z rozliczaniem składki zdrowotnej</a:t>
            </a:r>
            <a:endParaRPr lang="pl-PL" b="1" dirty="0">
              <a:solidFill>
                <a:srgbClr val="002060"/>
              </a:solidFill>
            </a:endParaRPr>
          </a:p>
        </p:txBody>
      </p:sp>
      <p:sp>
        <p:nvSpPr>
          <p:cNvPr id="6" name="Symbol zastępczy tekstu 5"/>
          <p:cNvSpPr>
            <a:spLocks noGrp="1"/>
          </p:cNvSpPr>
          <p:nvPr>
            <p:ph type="body" sz="quarter" idx="14"/>
          </p:nvPr>
        </p:nvSpPr>
        <p:spPr>
          <a:xfrm>
            <a:off x="741760" y="700336"/>
            <a:ext cx="11521280" cy="864096"/>
          </a:xfrm>
        </p:spPr>
        <p:txBody>
          <a:bodyPr/>
          <a:lstStyle/>
          <a:p>
            <a:r>
              <a:rPr lang="pl-PL" sz="3200" dirty="0">
                <a:solidFill>
                  <a:srgbClr val="002060"/>
                </a:solidFill>
              </a:rPr>
              <a:t>Roczne rozliczenie składki na ubezpieczenie zdrowotne </a:t>
            </a:r>
            <a:r>
              <a:rPr lang="pl-PL" sz="3200" dirty="0">
                <a:solidFill>
                  <a:srgbClr val="FF0000"/>
                </a:solidFill>
              </a:rPr>
              <a:t>c.d.</a:t>
            </a:r>
            <a:endParaRPr lang="pl-PL" sz="3200" b="1" dirty="0">
              <a:solidFill>
                <a:srgbClr val="FF0000"/>
              </a:solidFill>
              <a:latin typeface="+mn-lt"/>
              <a:cs typeface="Arial" panose="020B0604020202020204" pitchFamily="34" charset="0"/>
            </a:endParaRPr>
          </a:p>
        </p:txBody>
      </p:sp>
    </p:spTree>
    <p:extLst>
      <p:ext uri="{BB962C8B-B14F-4D97-AF65-F5344CB8AC3E}">
        <p14:creationId xmlns:p14="http://schemas.microsoft.com/office/powerpoint/2010/main" val="1004730009"/>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dirty="0"/>
          </a:p>
        </p:txBody>
      </p:sp>
      <p:sp>
        <p:nvSpPr>
          <p:cNvPr id="3" name="Symbol zastępczy tekstu 2"/>
          <p:cNvSpPr>
            <a:spLocks noGrp="1"/>
          </p:cNvSpPr>
          <p:nvPr>
            <p:ph type="body" sz="quarter" idx="11"/>
          </p:nvPr>
        </p:nvSpPr>
        <p:spPr/>
        <p:txBody>
          <a:bodyPr>
            <a:normAutofit/>
          </a:bodyPr>
          <a:lstStyle/>
          <a:p>
            <a:r>
              <a:rPr lang="pl-PL" sz="2600" dirty="0"/>
              <a:t>Zmiany w zakresie podlegania ubezpieczeniom, w tym dobrowolnemu ubezpieczeniu chorobowemu</a:t>
            </a:r>
          </a:p>
          <a:p>
            <a:endParaRPr lang="pl-PL" dirty="0"/>
          </a:p>
        </p:txBody>
      </p:sp>
      <p:sp>
        <p:nvSpPr>
          <p:cNvPr id="4" name="Symbol zastępczy tekstu 3"/>
          <p:cNvSpPr>
            <a:spLocks noGrp="1"/>
          </p:cNvSpPr>
          <p:nvPr>
            <p:ph type="body" sz="quarter" idx="12"/>
          </p:nvPr>
        </p:nvSpPr>
        <p:spPr>
          <a:xfrm>
            <a:off x="777600" y="412304"/>
            <a:ext cx="11413432" cy="2016224"/>
          </a:xfrm>
        </p:spPr>
        <p:txBody>
          <a:bodyPr/>
          <a:lstStyle/>
          <a:p>
            <a:r>
              <a:rPr lang="pl-PL" dirty="0"/>
              <a:t>Zmiany wynikające z ustawy </a:t>
            </a:r>
            <a:br>
              <a:rPr lang="pl-PL" dirty="0"/>
            </a:br>
            <a:r>
              <a:rPr lang="pl-PL" dirty="0"/>
              <a:t>o racjonalizacji systemu ubezpieczeń społecznych </a:t>
            </a:r>
          </a:p>
        </p:txBody>
      </p:sp>
      <p:sp>
        <p:nvSpPr>
          <p:cNvPr id="5" name="Symbol zastępczy tekstu 4"/>
          <p:cNvSpPr>
            <a:spLocks noGrp="1"/>
          </p:cNvSpPr>
          <p:nvPr>
            <p:ph type="body" sz="quarter" idx="13"/>
          </p:nvPr>
        </p:nvSpPr>
        <p:spPr>
          <a:xfrm>
            <a:off x="957784" y="8620670"/>
            <a:ext cx="8208912" cy="432594"/>
          </a:xfrm>
        </p:spPr>
        <p:txBody>
          <a:bodyPr/>
          <a:lstStyle/>
          <a:p>
            <a:endParaRPr lang="pl-PL" dirty="0"/>
          </a:p>
        </p:txBody>
      </p:sp>
    </p:spTree>
    <p:extLst>
      <p:ext uri="{BB962C8B-B14F-4D97-AF65-F5344CB8AC3E}">
        <p14:creationId xmlns:p14="http://schemas.microsoft.com/office/powerpoint/2010/main" val="291384706"/>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ostokąt 6"/>
          <p:cNvSpPr/>
          <p:nvPr/>
        </p:nvSpPr>
        <p:spPr>
          <a:xfrm>
            <a:off x="2685976" y="7469088"/>
            <a:ext cx="7488832" cy="1152128"/>
          </a:xfrm>
          <a:prstGeom prst="rect">
            <a:avLst/>
          </a:prstGeom>
          <a:ln/>
        </p:spPr>
        <p:style>
          <a:lnRef idx="2">
            <a:schemeClr val="accent5"/>
          </a:lnRef>
          <a:fillRef idx="1">
            <a:schemeClr val="lt1"/>
          </a:fillRef>
          <a:effectRef idx="0">
            <a:schemeClr val="accent5"/>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a:ln>
                <a:noFill/>
              </a:ln>
              <a:solidFill>
                <a:srgbClr val="FFFFFF"/>
              </a:solidFill>
              <a:effectLst/>
              <a:uFillTx/>
              <a:latin typeface="+mn-lt"/>
              <a:ea typeface="+mn-ea"/>
              <a:cs typeface="+mn-cs"/>
              <a:sym typeface="Helvetica Light"/>
            </a:endParaRPr>
          </a:p>
        </p:txBody>
      </p:sp>
      <p:sp>
        <p:nvSpPr>
          <p:cNvPr id="2" name="Symbol zastępczy tekstu 1"/>
          <p:cNvSpPr>
            <a:spLocks noGrp="1"/>
          </p:cNvSpPr>
          <p:nvPr>
            <p:ph type="body" sz="quarter" idx="10"/>
          </p:nvPr>
        </p:nvSpPr>
        <p:spPr/>
        <p:txBody>
          <a:bodyPr/>
          <a:lstStyle/>
          <a:p>
            <a:endParaRPr lang="pl-PL" dirty="0"/>
          </a:p>
        </p:txBody>
      </p:sp>
      <p:sp>
        <p:nvSpPr>
          <p:cNvPr id="4" name="Symbol zastępczy tekstu 3"/>
          <p:cNvSpPr>
            <a:spLocks noGrp="1"/>
          </p:cNvSpPr>
          <p:nvPr>
            <p:ph type="body" sz="quarter" idx="12"/>
          </p:nvPr>
        </p:nvSpPr>
        <p:spPr>
          <a:xfrm>
            <a:off x="669752" y="2572544"/>
            <a:ext cx="12025336" cy="4680520"/>
          </a:xfrm>
        </p:spPr>
        <p:txBody>
          <a:bodyPr/>
          <a:lstStyle/>
          <a:p>
            <a:pPr>
              <a:lnSpc>
                <a:spcPct val="150000"/>
              </a:lnSpc>
              <a:spcBef>
                <a:spcPts val="600"/>
              </a:spcBef>
            </a:pPr>
            <a:r>
              <a:rPr lang="pl-PL" altLang="ko-KR" b="1" dirty="0">
                <a:solidFill>
                  <a:schemeClr val="accent1"/>
                </a:solidFill>
              </a:rPr>
              <a:t>Zmiany wprowadzające nowe rozwiązania w systemie ubezpieczeń społecznych:</a:t>
            </a:r>
            <a:endParaRPr lang="pl-PL" altLang="ko-KR" b="1" dirty="0">
              <a:solidFill>
                <a:srgbClr val="002060"/>
              </a:solidFill>
            </a:endParaRPr>
          </a:p>
          <a:p>
            <a:pPr marL="342900" indent="-342900" algn="just">
              <a:lnSpc>
                <a:spcPct val="150000"/>
              </a:lnSpc>
              <a:buFont typeface="Wingdings" panose="05000000000000000000" pitchFamily="2" charset="2"/>
              <a:buChar char="q"/>
            </a:pPr>
            <a:r>
              <a:rPr lang="pl-PL" dirty="0">
                <a:solidFill>
                  <a:srgbClr val="002060"/>
                </a:solidFill>
                <a:ea typeface="Lato Light" panose="020F0502020204030203" pitchFamily="34" charset="0"/>
                <a:cs typeface="Lato Light" panose="020F0502020204030203" pitchFamily="34" charset="0"/>
              </a:rPr>
              <a:t>Zmiana zasad obejmowania i ustawania ubezpieczeń dobrowolnych, w tym dobrowolnego ubezpieczenia chorobowego (od 1 stycznia 2022 r.).</a:t>
            </a:r>
          </a:p>
          <a:p>
            <a:pPr marL="342900" indent="-342900" algn="just">
              <a:lnSpc>
                <a:spcPct val="150000"/>
              </a:lnSpc>
              <a:buFont typeface="Wingdings" panose="05000000000000000000" pitchFamily="2" charset="2"/>
              <a:buChar char="q"/>
            </a:pPr>
            <a:r>
              <a:rPr lang="pl-PL" dirty="0">
                <a:solidFill>
                  <a:srgbClr val="002060"/>
                </a:solidFill>
                <a:ea typeface="Lato Light" panose="020F0502020204030203" pitchFamily="34" charset="0"/>
                <a:cs typeface="Lato Light" panose="020F0502020204030203" pitchFamily="34" charset="0"/>
              </a:rPr>
              <a:t>Wprowadzenie możliwości przystąpienia do dobrowolnego ubezpieczenia chorobowego przez osoby współpracujące z przedsiębiorcami w okresie korzystania z „ulgi na start” </a:t>
            </a:r>
            <a:br>
              <a:rPr lang="pl-PL" dirty="0">
                <a:solidFill>
                  <a:srgbClr val="002060"/>
                </a:solidFill>
                <a:ea typeface="Lato Light" panose="020F0502020204030203" pitchFamily="34" charset="0"/>
                <a:cs typeface="Lato Light" panose="020F0502020204030203" pitchFamily="34" charset="0"/>
              </a:rPr>
            </a:br>
            <a:r>
              <a:rPr lang="pl-PL" dirty="0">
                <a:solidFill>
                  <a:srgbClr val="002060"/>
                </a:solidFill>
                <a:ea typeface="Lato Light" panose="020F0502020204030203" pitchFamily="34" charset="0"/>
                <a:cs typeface="Lato Light" panose="020F0502020204030203" pitchFamily="34" charset="0"/>
              </a:rPr>
              <a:t>(od 18 września 2021 r.).</a:t>
            </a:r>
          </a:p>
          <a:p>
            <a:pPr marL="342900" indent="-342900" algn="just">
              <a:lnSpc>
                <a:spcPct val="150000"/>
              </a:lnSpc>
              <a:buFont typeface="Wingdings" panose="05000000000000000000" pitchFamily="2" charset="2"/>
              <a:buChar char="q"/>
            </a:pPr>
            <a:r>
              <a:rPr lang="pl-PL" dirty="0">
                <a:solidFill>
                  <a:srgbClr val="002060"/>
                </a:solidFill>
                <a:ea typeface="Lato Light" panose="020F0502020204030203" pitchFamily="34" charset="0"/>
                <a:cs typeface="Lato Light" panose="020F0502020204030203" pitchFamily="34" charset="0"/>
              </a:rPr>
              <a:t>Wprowadzenie zasady zawiadamiania o wysokości stopy procentowej składki </a:t>
            </a:r>
            <a:br>
              <a:rPr lang="pl-PL" dirty="0">
                <a:solidFill>
                  <a:srgbClr val="002060"/>
                </a:solidFill>
                <a:ea typeface="Lato Light" panose="020F0502020204030203" pitchFamily="34" charset="0"/>
                <a:cs typeface="Lato Light" panose="020F0502020204030203" pitchFamily="34" charset="0"/>
              </a:rPr>
            </a:br>
            <a:r>
              <a:rPr lang="pl-PL" dirty="0">
                <a:solidFill>
                  <a:srgbClr val="002060"/>
                </a:solidFill>
                <a:ea typeface="Lato Light" panose="020F0502020204030203" pitchFamily="34" charset="0"/>
                <a:cs typeface="Lato Light" panose="020F0502020204030203" pitchFamily="34" charset="0"/>
              </a:rPr>
              <a:t>na ubezpieczenie wypadkowe za pośrednictwem platformy PUE (od 1 kwietnia 2022 r.).</a:t>
            </a:r>
          </a:p>
          <a:p>
            <a:pPr algn="just">
              <a:lnSpc>
                <a:spcPct val="150000"/>
              </a:lnSpc>
            </a:pPr>
            <a:endParaRPr lang="pl-PL" dirty="0">
              <a:solidFill>
                <a:srgbClr val="002060"/>
              </a:solidFill>
              <a:ea typeface="Lato Light" panose="020F0502020204030203" pitchFamily="34" charset="0"/>
              <a:cs typeface="Lato Light" panose="020F0502020204030203" pitchFamily="34" charset="0"/>
            </a:endParaRPr>
          </a:p>
          <a:p>
            <a:pPr marL="342900" indent="-342900" algn="just">
              <a:lnSpc>
                <a:spcPct val="150000"/>
              </a:lnSpc>
              <a:buFont typeface="Wingdings" panose="05000000000000000000" pitchFamily="2" charset="2"/>
              <a:buChar char="q"/>
            </a:pPr>
            <a:endParaRPr lang="pl-PL" dirty="0">
              <a:solidFill>
                <a:srgbClr val="002060"/>
              </a:solidFill>
              <a:ea typeface="Lato Light" panose="020F0502020204030203" pitchFamily="34" charset="0"/>
              <a:cs typeface="Lato Light" panose="020F0502020204030203" pitchFamily="34" charset="0"/>
            </a:endParaRPr>
          </a:p>
          <a:p>
            <a:pPr marL="342900" indent="-342900" algn="just">
              <a:lnSpc>
                <a:spcPct val="150000"/>
              </a:lnSpc>
              <a:buFont typeface="Wingdings" panose="05000000000000000000" pitchFamily="2" charset="2"/>
              <a:buChar char="q"/>
            </a:pPr>
            <a:endParaRPr lang="pl-PL" dirty="0">
              <a:solidFill>
                <a:srgbClr val="002060"/>
              </a:solidFill>
              <a:ea typeface="Lato Light" panose="020F0502020204030203" pitchFamily="34" charset="0"/>
              <a:cs typeface="Lato Light" panose="020F0502020204030203" pitchFamily="34" charset="0"/>
            </a:endParaRPr>
          </a:p>
          <a:p>
            <a:pPr algn="just">
              <a:lnSpc>
                <a:spcPct val="150000"/>
              </a:lnSpc>
            </a:pPr>
            <a:endParaRPr lang="pl-PL" dirty="0">
              <a:solidFill>
                <a:srgbClr val="002060"/>
              </a:solidFill>
              <a:ea typeface="Lato Light" panose="020F0502020204030203" pitchFamily="34" charset="0"/>
              <a:cs typeface="Lato Light" panose="020F0502020204030203" pitchFamily="34" charset="0"/>
            </a:endParaRPr>
          </a:p>
          <a:p>
            <a:pPr algn="just">
              <a:lnSpc>
                <a:spcPct val="150000"/>
              </a:lnSpc>
            </a:pPr>
            <a:endParaRPr lang="pl-PL" dirty="0">
              <a:solidFill>
                <a:srgbClr val="002060"/>
              </a:solidFill>
              <a:ea typeface="Calibri" panose="020F0502020204030204" pitchFamily="34" charset="0"/>
              <a:cs typeface="Calibri" panose="020F0502020204030204" pitchFamily="34" charset="0"/>
            </a:endParaRPr>
          </a:p>
          <a:p>
            <a:pPr>
              <a:lnSpc>
                <a:spcPct val="150000"/>
              </a:lnSpc>
            </a:pPr>
            <a:endParaRPr lang="pl-PL" dirty="0">
              <a:cs typeface="Arial" panose="020B0604020202020204" pitchFamily="34" charset="0"/>
            </a:endParaRPr>
          </a:p>
          <a:p>
            <a:pPr>
              <a:lnSpc>
                <a:spcPct val="150000"/>
              </a:lnSpc>
            </a:pPr>
            <a:endParaRPr lang="pl-PL" dirty="0">
              <a:cs typeface="Arial" panose="020B0604020202020204" pitchFamily="34" charset="0"/>
            </a:endParaRPr>
          </a:p>
        </p:txBody>
      </p:sp>
      <p:sp>
        <p:nvSpPr>
          <p:cNvPr id="5" name="Symbol zastępczy tekstu 4"/>
          <p:cNvSpPr>
            <a:spLocks noGrp="1"/>
          </p:cNvSpPr>
          <p:nvPr>
            <p:ph type="body" sz="quarter" idx="13"/>
          </p:nvPr>
        </p:nvSpPr>
        <p:spPr/>
        <p:txBody>
          <a:bodyPr>
            <a:normAutofit/>
          </a:bodyPr>
          <a:lstStyle/>
          <a:p>
            <a:r>
              <a:rPr lang="pl-PL" altLang="ko-KR" b="1" dirty="0">
                <a:solidFill>
                  <a:srgbClr val="002060"/>
                </a:solidFill>
              </a:rPr>
              <a:t>Zmiany w zakresie ubezpieczeń społecznych</a:t>
            </a:r>
          </a:p>
        </p:txBody>
      </p:sp>
      <p:sp>
        <p:nvSpPr>
          <p:cNvPr id="6" name="Symbol zastępczy tekstu 5"/>
          <p:cNvSpPr>
            <a:spLocks noGrp="1"/>
          </p:cNvSpPr>
          <p:nvPr>
            <p:ph type="body" sz="quarter" idx="14"/>
          </p:nvPr>
        </p:nvSpPr>
        <p:spPr>
          <a:xfrm>
            <a:off x="669752" y="844352"/>
            <a:ext cx="11665296" cy="1080120"/>
          </a:xfrm>
        </p:spPr>
        <p:txBody>
          <a:bodyPr/>
          <a:lstStyle/>
          <a:p>
            <a:r>
              <a:rPr lang="pl-PL" sz="3200" b="1" dirty="0">
                <a:solidFill>
                  <a:srgbClr val="002060"/>
                </a:solidFill>
                <a:latin typeface="+mn-lt"/>
                <a:cs typeface="Arial" panose="020B0604020202020204" pitchFamily="34" charset="0"/>
              </a:rPr>
              <a:t>Ustawa z dnia 24 czerwca 2021 r. o zmianie ustawy o systemie ubezpieczeń społecznych oraz niektórych innych ustaw, tzw. ustawa racjonalizatorska</a:t>
            </a:r>
          </a:p>
        </p:txBody>
      </p:sp>
      <p:sp>
        <p:nvSpPr>
          <p:cNvPr id="3" name="Prostokąt 2"/>
          <p:cNvSpPr/>
          <p:nvPr/>
        </p:nvSpPr>
        <p:spPr>
          <a:xfrm>
            <a:off x="0" y="7646203"/>
            <a:ext cx="13004800" cy="830997"/>
          </a:xfrm>
          <a:prstGeom prst="rect">
            <a:avLst/>
          </a:prstGeom>
        </p:spPr>
        <p:txBody>
          <a:bodyPr wrap="square">
            <a:spAutoFit/>
          </a:bodyPr>
          <a:lstStyle/>
          <a:p>
            <a:pPr>
              <a:spcBef>
                <a:spcPts val="600"/>
              </a:spcBef>
            </a:pPr>
            <a:r>
              <a:rPr lang="pl-PL" altLang="ko-KR" sz="2400" b="1" dirty="0">
                <a:solidFill>
                  <a:srgbClr val="002060"/>
                </a:solidFill>
              </a:rPr>
              <a:t>Ustawa weszła w życie 18 września 2021 r. </a:t>
            </a:r>
            <a:r>
              <a:rPr lang="pl-PL" altLang="ko-KR" sz="2400" b="1" dirty="0">
                <a:solidFill>
                  <a:srgbClr val="FF0000"/>
                </a:solidFill>
              </a:rPr>
              <a:t>ALE</a:t>
            </a:r>
            <a:r>
              <a:rPr lang="pl-PL" altLang="ko-KR" sz="2400" b="1" dirty="0">
                <a:solidFill>
                  <a:srgbClr val="002060"/>
                </a:solidFill>
              </a:rPr>
              <a:t> </a:t>
            </a:r>
            <a:br>
              <a:rPr lang="pl-PL" altLang="ko-KR" sz="2400" b="1" dirty="0">
                <a:solidFill>
                  <a:srgbClr val="002060"/>
                </a:solidFill>
              </a:rPr>
            </a:br>
            <a:r>
              <a:rPr lang="pl-PL" altLang="ko-KR" sz="2400" b="1" dirty="0">
                <a:solidFill>
                  <a:srgbClr val="002060"/>
                </a:solidFill>
              </a:rPr>
              <a:t>część zmian w terminie późniejszym.</a:t>
            </a:r>
          </a:p>
        </p:txBody>
      </p:sp>
    </p:spTree>
    <p:extLst>
      <p:ext uri="{BB962C8B-B14F-4D97-AF65-F5344CB8AC3E}">
        <p14:creationId xmlns:p14="http://schemas.microsoft.com/office/powerpoint/2010/main" val="1700180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ostokąt zaokrąglony 6"/>
          <p:cNvSpPr/>
          <p:nvPr/>
        </p:nvSpPr>
        <p:spPr>
          <a:xfrm>
            <a:off x="813768" y="2212504"/>
            <a:ext cx="11665296" cy="1344345"/>
          </a:xfrm>
          <a:prstGeom prst="round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a:ln>
                <a:noFill/>
              </a:ln>
              <a:solidFill>
                <a:srgbClr val="FFFFFF"/>
              </a:solidFill>
              <a:effectLst/>
              <a:uFillTx/>
              <a:latin typeface="+mn-lt"/>
              <a:ea typeface="+mn-ea"/>
              <a:cs typeface="+mn-cs"/>
              <a:sym typeface="Helvetica Light"/>
            </a:endParaRPr>
          </a:p>
        </p:txBody>
      </p:sp>
      <p:sp>
        <p:nvSpPr>
          <p:cNvPr id="2" name="Symbol zastępczy tekstu 1"/>
          <p:cNvSpPr>
            <a:spLocks noGrp="1"/>
          </p:cNvSpPr>
          <p:nvPr>
            <p:ph type="body" sz="quarter" idx="10"/>
          </p:nvPr>
        </p:nvSpPr>
        <p:spPr/>
        <p:txBody>
          <a:bodyPr/>
          <a:lstStyle/>
          <a:p>
            <a:endParaRPr lang="pl-PL" b="1" dirty="0"/>
          </a:p>
        </p:txBody>
      </p:sp>
      <p:sp>
        <p:nvSpPr>
          <p:cNvPr id="4" name="Symbol zastępczy tekstu 3"/>
          <p:cNvSpPr>
            <a:spLocks noGrp="1"/>
          </p:cNvSpPr>
          <p:nvPr>
            <p:ph type="body" sz="quarter" idx="12"/>
          </p:nvPr>
        </p:nvSpPr>
        <p:spPr>
          <a:xfrm>
            <a:off x="777764" y="3538274"/>
            <a:ext cx="11521280" cy="5256584"/>
          </a:xfrm>
        </p:spPr>
        <p:txBody>
          <a:bodyPr/>
          <a:lstStyle/>
          <a:p>
            <a:pPr marR="0" lvl="0" algn="just" defTabSz="584200" eaLnBrk="1" fontAlgn="auto" latinLnBrk="0" hangingPunct="1">
              <a:lnSpc>
                <a:spcPct val="150000"/>
              </a:lnSpc>
              <a:spcBef>
                <a:spcPts val="0"/>
              </a:spcBef>
              <a:spcAft>
                <a:spcPts val="0"/>
              </a:spcAft>
              <a:buClr>
                <a:schemeClr val="accent1"/>
              </a:buClr>
              <a:buSzPct val="75000"/>
              <a:tabLst/>
              <a:defRPr/>
            </a:pPr>
            <a:r>
              <a:rPr kumimoji="0" lang="pl-PL" b="1"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Oznacza to, że:</a:t>
            </a:r>
          </a:p>
          <a:p>
            <a:pPr marL="342900" marR="0" lvl="0" indent="-342900" algn="just" defTabSz="584200" eaLnBrk="1" fontAlgn="auto" latinLnBrk="0" hangingPunct="1">
              <a:lnSpc>
                <a:spcPct val="150000"/>
              </a:lnSpc>
              <a:spcBef>
                <a:spcPts val="0"/>
              </a:spcBef>
              <a:spcAft>
                <a:spcPts val="0"/>
              </a:spcAft>
              <a:buClr>
                <a:schemeClr val="accent1"/>
              </a:buClr>
              <a:buSzPct val="75000"/>
              <a:buFont typeface="Wingdings" panose="05000000000000000000" pitchFamily="2" charset="2"/>
              <a:buChar char="q"/>
              <a:tabLst/>
              <a:defRPr/>
            </a:pP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Nieterminowe opłacenie składek nie powoduje ustania tych ubezpieczeń. Ustaje możliwość obejmowania dobrowolnymi ubezpieczeniami na podstawie tzw. wniosku dorozumianego,  </a:t>
            </a:r>
          </a:p>
          <a:p>
            <a:pPr marL="342900" marR="0" lvl="0" indent="-342900" algn="just" defTabSz="584200" eaLnBrk="1" fontAlgn="auto" latinLnBrk="0" hangingPunct="1">
              <a:lnSpc>
                <a:spcPct val="150000"/>
              </a:lnSpc>
              <a:spcBef>
                <a:spcPts val="0"/>
              </a:spcBef>
              <a:spcAft>
                <a:spcPts val="0"/>
              </a:spcAft>
              <a:buClr>
                <a:schemeClr val="accent1"/>
              </a:buClr>
              <a:buSzPct val="75000"/>
              <a:buFont typeface="Wingdings" panose="05000000000000000000" pitchFamily="2" charset="2"/>
              <a:buChar char="q"/>
              <a:tabLst/>
              <a:defRPr/>
            </a:pP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Objęcie dobrowolnymi ubezpieczeniami następuje wyłącznie na podstawie zgłoszenia,</a:t>
            </a:r>
          </a:p>
          <a:p>
            <a:pPr marL="342900" marR="0" lvl="0" indent="-342900" algn="just" defTabSz="584200" eaLnBrk="1" fontAlgn="auto" latinLnBrk="0" hangingPunct="1">
              <a:lnSpc>
                <a:spcPct val="150000"/>
              </a:lnSpc>
              <a:spcBef>
                <a:spcPts val="0"/>
              </a:spcBef>
              <a:spcAft>
                <a:spcPts val="0"/>
              </a:spcAft>
              <a:buClr>
                <a:schemeClr val="accent1"/>
              </a:buClr>
              <a:buSzPct val="75000"/>
              <a:buFont typeface="Wingdings" panose="05000000000000000000" pitchFamily="2" charset="2"/>
              <a:buChar char="q"/>
              <a:tabLst/>
              <a:defRPr/>
            </a:pP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Ustanie tych ubezpieczeń następuje wraz z wygaśnięciem tytułu ubezpieczenia albo </a:t>
            </a:r>
            <a:b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b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na podstawie zgłoszenia wyrejestrowania. </a:t>
            </a:r>
            <a:r>
              <a:rPr lang="pl-PL" dirty="0">
                <a:solidFill>
                  <a:srgbClr val="002060"/>
                </a:solidFill>
                <a:ea typeface="Lato Light" panose="020F0502020204030203" pitchFamily="34" charset="0"/>
                <a:cs typeface="Lato Light" panose="020F0502020204030203" pitchFamily="34" charset="0"/>
              </a:rPr>
              <a:t>P</a:t>
            </a: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o zgłoszeniu, ubezpieczenia te trwają do momentu złożenia wyrejestrowania bez względu na okoliczność czy płatnik opłaca składkę czy nie,</a:t>
            </a:r>
          </a:p>
          <a:p>
            <a:pPr marR="0" lvl="0" algn="just" defTabSz="584200" eaLnBrk="1" fontAlgn="auto" latinLnBrk="0" hangingPunct="1">
              <a:lnSpc>
                <a:spcPct val="100000"/>
              </a:lnSpc>
              <a:spcBef>
                <a:spcPts val="0"/>
              </a:spcBef>
              <a:spcAft>
                <a:spcPts val="0"/>
              </a:spcAft>
              <a:buClr>
                <a:schemeClr val="accent1"/>
              </a:buClr>
              <a:buSzPct val="75000"/>
              <a:tabLst/>
              <a:defRPr/>
            </a:pPr>
            <a:endPar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a:p>
            <a:pPr marL="342900" marR="0" lvl="0" indent="-342900" algn="just" defTabSz="584200" eaLnBrk="1" fontAlgn="auto" latinLnBrk="0" hangingPunct="1">
              <a:lnSpc>
                <a:spcPct val="100000"/>
              </a:lnSpc>
              <a:spcBef>
                <a:spcPts val="0"/>
              </a:spcBef>
              <a:spcAft>
                <a:spcPts val="0"/>
              </a:spcAft>
              <a:buClr>
                <a:schemeClr val="accent1"/>
              </a:buClr>
              <a:buSzPct val="75000"/>
              <a:buFont typeface="Wingdings" panose="05000000000000000000" pitchFamily="2" charset="2"/>
              <a:buChar char="q"/>
              <a:tabLst/>
              <a:defRPr/>
            </a:pPr>
            <a:endPar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a:p>
            <a:pPr marL="342900" marR="0" lvl="0" indent="-342900" algn="just" defTabSz="584200" eaLnBrk="1" fontAlgn="auto" latinLnBrk="0" hangingPunct="1">
              <a:lnSpc>
                <a:spcPct val="100000"/>
              </a:lnSpc>
              <a:spcBef>
                <a:spcPts val="0"/>
              </a:spcBef>
              <a:spcAft>
                <a:spcPts val="0"/>
              </a:spcAft>
              <a:buClr>
                <a:schemeClr val="accent1"/>
              </a:buClr>
              <a:buSzPct val="75000"/>
              <a:buFont typeface="Wingdings" panose="05000000000000000000" pitchFamily="2" charset="2"/>
              <a:buChar char="q"/>
              <a:tabLst/>
              <a:defRPr/>
            </a:pPr>
            <a:endPar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p:txBody>
      </p:sp>
      <p:sp>
        <p:nvSpPr>
          <p:cNvPr id="5" name="Symbol zastępczy tekstu 4"/>
          <p:cNvSpPr>
            <a:spLocks noGrp="1"/>
          </p:cNvSpPr>
          <p:nvPr>
            <p:ph type="body" sz="quarter" idx="13"/>
          </p:nvPr>
        </p:nvSpPr>
        <p:spPr/>
        <p:txBody>
          <a:bodyPr/>
          <a:lstStyle/>
          <a:p>
            <a:pPr marL="0" marR="0" lvl="0" indent="0" algn="l" defTabSz="584200" eaLnBrk="1" fontAlgn="auto" latinLnBrk="0" hangingPunct="1">
              <a:lnSpc>
                <a:spcPct val="100000"/>
              </a:lnSpc>
              <a:spcBef>
                <a:spcPts val="0"/>
              </a:spcBef>
              <a:spcAft>
                <a:spcPts val="600"/>
              </a:spcAft>
              <a:buClrTx/>
              <a:buSzPct val="75000"/>
              <a:buFontTx/>
              <a:buNone/>
              <a:tabLst/>
              <a:defRPr/>
            </a:pPr>
            <a:r>
              <a:rPr kumimoji="0" lang="pl-PL" altLang="ko-KR" sz="1800" b="1" i="0" u="none" strike="noStrike" kern="0" cap="none" spc="0" normalizeH="0" baseline="0" noProof="0" dirty="0">
                <a:ln>
                  <a:noFill/>
                </a:ln>
                <a:solidFill>
                  <a:srgbClr val="002060"/>
                </a:solidFill>
                <a:effectLst/>
                <a:uLnTx/>
                <a:uFillTx/>
                <a:latin typeface="Calibri"/>
                <a:ea typeface="맑은 고딕" panose="020B0503020000020004" pitchFamily="34" charset="-127"/>
                <a:cs typeface="+mn-cs"/>
                <a:sym typeface="Helvetica Light"/>
              </a:rPr>
              <a:t>Zmiany w zakresie ubezpieczeń społecznych</a:t>
            </a:r>
          </a:p>
        </p:txBody>
      </p:sp>
      <p:sp>
        <p:nvSpPr>
          <p:cNvPr id="3" name="Symbol zastępczy tekstu 2"/>
          <p:cNvSpPr>
            <a:spLocks noGrp="1"/>
          </p:cNvSpPr>
          <p:nvPr>
            <p:ph type="body" sz="quarter" idx="14"/>
          </p:nvPr>
        </p:nvSpPr>
        <p:spPr>
          <a:xfrm>
            <a:off x="741760" y="916360"/>
            <a:ext cx="11521280" cy="1008112"/>
          </a:xfrm>
        </p:spPr>
        <p:txBody>
          <a:bodyPr/>
          <a:lstStyle/>
          <a:p>
            <a:pPr marL="0" marR="0" lvl="0" indent="0" algn="just" defTabSz="584200" eaLnBrk="1" fontAlgn="auto" latinLnBrk="0" hangingPunct="1">
              <a:lnSpc>
                <a:spcPct val="100000"/>
              </a:lnSpc>
              <a:spcBef>
                <a:spcPts val="0"/>
              </a:spcBef>
              <a:spcAft>
                <a:spcPts val="600"/>
              </a:spcAft>
              <a:buClrTx/>
              <a:buSzPct val="75000"/>
              <a:buFont typeface="Arial" panose="020B0604020202020204" pitchFamily="34" charset="0"/>
              <a:buNone/>
              <a:tabLst/>
              <a:defRPr/>
            </a:pPr>
            <a:r>
              <a:rPr kumimoji="0" lang="pl-PL" sz="3200" b="1" i="0" u="none" strike="noStrike" kern="0" cap="none" spc="0" normalizeH="0" baseline="0" noProof="0" dirty="0">
                <a:ln>
                  <a:noFill/>
                </a:ln>
                <a:solidFill>
                  <a:srgbClr val="002060"/>
                </a:solidFill>
                <a:effectLst/>
                <a:uLnTx/>
                <a:uFillTx/>
                <a:latin typeface="+mn-lt"/>
                <a:ea typeface="Lato Light" panose="020F0502020204030203" pitchFamily="34" charset="0"/>
                <a:cs typeface="Lato Light" panose="020F0502020204030203" pitchFamily="34" charset="0"/>
                <a:sym typeface="Helvetica Light"/>
              </a:rPr>
              <a:t>Zmiany w zakresie podlegania dobrowolnym ubezpieczeniom społecznym</a:t>
            </a:r>
          </a:p>
          <a:p>
            <a:endParaRPr lang="pl-PL" sz="3200" dirty="0"/>
          </a:p>
        </p:txBody>
      </p:sp>
      <p:sp>
        <p:nvSpPr>
          <p:cNvPr id="6" name="Prostokąt 5"/>
          <p:cNvSpPr/>
          <p:nvPr/>
        </p:nvSpPr>
        <p:spPr>
          <a:xfrm>
            <a:off x="597744" y="2356520"/>
            <a:ext cx="11881320" cy="1200329"/>
          </a:xfrm>
          <a:prstGeom prst="rect">
            <a:avLst/>
          </a:prstGeom>
        </p:spPr>
        <p:txBody>
          <a:bodyPr wrap="square">
            <a:spAutoFit/>
          </a:bodyPr>
          <a:lstStyle/>
          <a:p>
            <a:r>
              <a:rPr lang="pl-PL" sz="2400" b="1" dirty="0">
                <a:solidFill>
                  <a:srgbClr val="002060"/>
                </a:solidFill>
                <a:ea typeface="Lato Light" panose="020F0502020204030203" pitchFamily="34" charset="0"/>
                <a:cs typeface="Lato Light" panose="020F0502020204030203" pitchFamily="34" charset="0"/>
              </a:rPr>
              <a:t>1 stycznia 2022 r. uchylono przepisy</a:t>
            </a:r>
            <a:r>
              <a:rPr lang="pl-PL" sz="2400" dirty="0">
                <a:solidFill>
                  <a:srgbClr val="002060"/>
                </a:solidFill>
                <a:ea typeface="Lato Light" panose="020F0502020204030203" pitchFamily="34" charset="0"/>
                <a:cs typeface="Lato Light" panose="020F0502020204030203" pitchFamily="34" charset="0"/>
              </a:rPr>
              <a:t>, na podstawie których dobrowolne ubezpieczenia emerytalne i rentowe oraz dobrowolne ubezpieczenie chorobowe ustawały </a:t>
            </a:r>
            <a:br>
              <a:rPr lang="pl-PL" sz="2400" dirty="0">
                <a:solidFill>
                  <a:srgbClr val="002060"/>
                </a:solidFill>
                <a:ea typeface="Lato Light" panose="020F0502020204030203" pitchFamily="34" charset="0"/>
                <a:cs typeface="Lato Light" panose="020F0502020204030203" pitchFamily="34" charset="0"/>
              </a:rPr>
            </a:br>
            <a:r>
              <a:rPr lang="pl-PL" sz="2400" dirty="0">
                <a:solidFill>
                  <a:srgbClr val="002060"/>
                </a:solidFill>
                <a:ea typeface="Lato Light" panose="020F0502020204030203" pitchFamily="34" charset="0"/>
                <a:cs typeface="Lato Light" panose="020F0502020204030203" pitchFamily="34" charset="0"/>
              </a:rPr>
              <a:t>z mocy ustawy na skutek nieterminowego opłacenia składek. </a:t>
            </a:r>
            <a:endParaRPr lang="pl-PL" sz="2400" dirty="0"/>
          </a:p>
        </p:txBody>
      </p:sp>
    </p:spTree>
    <p:extLst>
      <p:ext uri="{BB962C8B-B14F-4D97-AF65-F5344CB8AC3E}">
        <p14:creationId xmlns:p14="http://schemas.microsoft.com/office/powerpoint/2010/main" val="2889962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b="1" dirty="0"/>
          </a:p>
        </p:txBody>
      </p:sp>
      <p:sp>
        <p:nvSpPr>
          <p:cNvPr id="4" name="Symbol zastępczy tekstu 3"/>
          <p:cNvSpPr>
            <a:spLocks noGrp="1"/>
          </p:cNvSpPr>
          <p:nvPr>
            <p:ph type="body" sz="quarter" idx="12"/>
          </p:nvPr>
        </p:nvSpPr>
        <p:spPr>
          <a:xfrm>
            <a:off x="741760" y="2500536"/>
            <a:ext cx="11521280" cy="4392488"/>
          </a:xfrm>
        </p:spPr>
        <p:txBody>
          <a:bodyPr/>
          <a:lstStyle/>
          <a:p>
            <a:pPr marL="342900" marR="0" lvl="0" indent="-342900" algn="just" defTabSz="584200" eaLnBrk="1" fontAlgn="auto" latinLnBrk="0" hangingPunct="1">
              <a:lnSpc>
                <a:spcPct val="150000"/>
              </a:lnSpc>
              <a:spcBef>
                <a:spcPts val="0"/>
              </a:spcBef>
              <a:spcAft>
                <a:spcPts val="0"/>
              </a:spcAft>
              <a:buClr>
                <a:schemeClr val="accent1"/>
              </a:buClr>
              <a:buSzPct val="75000"/>
              <a:buFont typeface="Wingdings" panose="05000000000000000000" pitchFamily="2" charset="2"/>
              <a:buChar char="q"/>
              <a:tabLst/>
              <a:defRPr/>
            </a:pP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Od dnia objęcia dobrowolnymi ubezpieczeniami do dnia ich ustania płatnik składek jest zobowiązany do rozliczania i opłacania składek za każdy miesiąc trwania tych ubezpieczeń,</a:t>
            </a:r>
          </a:p>
          <a:p>
            <a:pPr marL="342900" lvl="0" indent="-342900" algn="just">
              <a:lnSpc>
                <a:spcPct val="150000"/>
              </a:lnSpc>
              <a:spcAft>
                <a:spcPts val="0"/>
              </a:spcAft>
              <a:buClr>
                <a:schemeClr val="accent1"/>
              </a:buClr>
              <a:buFont typeface="Wingdings" panose="05000000000000000000" pitchFamily="2" charset="2"/>
              <a:buChar char="q"/>
              <a:defRPr/>
            </a:pPr>
            <a:r>
              <a:rPr lang="pl-PL" dirty="0">
                <a:solidFill>
                  <a:srgbClr val="002060"/>
                </a:solidFill>
                <a:ea typeface="Lato Light" panose="020F0502020204030203" pitchFamily="34" charset="0"/>
                <a:cs typeface="Lato Light" panose="020F0502020204030203" pitchFamily="34" charset="0"/>
              </a:rPr>
              <a:t>W przypadku ubezpieczonych podlegających dobrowolnym ubezpieczeniom w 11/2021, nieterminowe opłacenie składek za 12/2021 nie  powoduje ustania tych ubezpieczeń od tego miesiąca,</a:t>
            </a:r>
          </a:p>
          <a:p>
            <a:pPr marL="342900" lvl="0" indent="-342900" algn="just">
              <a:lnSpc>
                <a:spcPct val="150000"/>
              </a:lnSpc>
              <a:spcAft>
                <a:spcPts val="0"/>
              </a:spcAft>
              <a:buClr>
                <a:schemeClr val="accent1"/>
              </a:buClr>
              <a:buFont typeface="Wingdings" panose="05000000000000000000" pitchFamily="2" charset="2"/>
              <a:buChar char="q"/>
              <a:defRPr/>
            </a:pPr>
            <a:r>
              <a:rPr lang="pl-PL" dirty="0">
                <a:solidFill>
                  <a:srgbClr val="002060"/>
                </a:solidFill>
                <a:ea typeface="Lato Light" panose="020F0502020204030203" pitchFamily="34" charset="0"/>
                <a:cs typeface="Lato Light" panose="020F0502020204030203" pitchFamily="34" charset="0"/>
              </a:rPr>
              <a:t>W </a:t>
            </a: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przypadku ustania ubezpieczeń przed 12/2021, a więc gdy w listopadzie dana osoba nie </a:t>
            </a:r>
            <a:r>
              <a:rPr lang="pl-PL" dirty="0">
                <a:solidFill>
                  <a:srgbClr val="002060"/>
                </a:solidFill>
                <a:ea typeface="Lato Light" panose="020F0502020204030203" pitchFamily="34" charset="0"/>
                <a:cs typeface="Lato Light" panose="020F0502020204030203" pitchFamily="34" charset="0"/>
              </a:rPr>
              <a:t>jest</a:t>
            </a: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 objęta tymi ubezpieczeniami, to nie może</a:t>
            </a:r>
            <a:r>
              <a:rPr kumimoji="0" lang="pl-PL" i="0" u="none" strike="noStrike" kern="0" cap="none" spc="0" normalizeH="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 </a:t>
            </a: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być nimi ponownie objęta od 1.12.2021 r. na zasadzie wniosku dorozumianego, tj. na podstawie terminowego opłacenia składek w styczniu 2022 r.</a:t>
            </a:r>
          </a:p>
          <a:p>
            <a:pPr marL="342900" marR="0" lvl="0" indent="-342900" algn="just" defTabSz="584200" eaLnBrk="1" fontAlgn="auto" latinLnBrk="0" hangingPunct="1">
              <a:lnSpc>
                <a:spcPct val="150000"/>
              </a:lnSpc>
              <a:spcBef>
                <a:spcPts val="0"/>
              </a:spcBef>
              <a:spcAft>
                <a:spcPts val="0"/>
              </a:spcAft>
              <a:buClr>
                <a:schemeClr val="accent1"/>
              </a:buClr>
              <a:buSzPct val="75000"/>
              <a:buFont typeface="Arial" panose="020B0604020202020204" pitchFamily="34" charset="0"/>
              <a:buChar char="•"/>
              <a:tabLst/>
              <a:defRPr/>
            </a:pPr>
            <a:endPar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a:p>
            <a:pPr marL="342900" marR="0" lvl="0" indent="-342900" algn="just" defTabSz="584200" eaLnBrk="1" fontAlgn="auto" latinLnBrk="0" hangingPunct="1">
              <a:lnSpc>
                <a:spcPct val="150000"/>
              </a:lnSpc>
              <a:spcBef>
                <a:spcPts val="0"/>
              </a:spcBef>
              <a:spcAft>
                <a:spcPts val="0"/>
              </a:spcAft>
              <a:buClr>
                <a:schemeClr val="accent1"/>
              </a:buClr>
              <a:buSzPct val="75000"/>
              <a:buFont typeface="Wingdings" panose="05000000000000000000" pitchFamily="2" charset="2"/>
              <a:buChar char="q"/>
              <a:tabLst/>
              <a:defRPr/>
            </a:pPr>
            <a:endPar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a:p>
            <a:pPr marL="342900" marR="0" lvl="0" indent="-342900" algn="just" defTabSz="584200" eaLnBrk="1" fontAlgn="auto" latinLnBrk="0" hangingPunct="1">
              <a:lnSpc>
                <a:spcPct val="150000"/>
              </a:lnSpc>
              <a:spcBef>
                <a:spcPts val="0"/>
              </a:spcBef>
              <a:spcAft>
                <a:spcPts val="0"/>
              </a:spcAft>
              <a:buClr>
                <a:schemeClr val="accent1"/>
              </a:buClr>
              <a:buSzPct val="75000"/>
              <a:buFont typeface="Wingdings" panose="05000000000000000000" pitchFamily="2" charset="2"/>
              <a:buChar char="q"/>
              <a:tabLst/>
              <a:defRPr/>
            </a:pPr>
            <a:endPar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p:txBody>
      </p:sp>
      <p:sp>
        <p:nvSpPr>
          <p:cNvPr id="5" name="Symbol zastępczy tekstu 4"/>
          <p:cNvSpPr>
            <a:spLocks noGrp="1"/>
          </p:cNvSpPr>
          <p:nvPr>
            <p:ph type="body" sz="quarter" idx="13"/>
          </p:nvPr>
        </p:nvSpPr>
        <p:spPr/>
        <p:txBody>
          <a:bodyPr/>
          <a:lstStyle/>
          <a:p>
            <a:pPr marL="0" marR="0" lvl="0" indent="0" algn="l" defTabSz="584200" eaLnBrk="1" fontAlgn="auto" latinLnBrk="0" hangingPunct="1">
              <a:lnSpc>
                <a:spcPct val="100000"/>
              </a:lnSpc>
              <a:spcBef>
                <a:spcPts val="0"/>
              </a:spcBef>
              <a:spcAft>
                <a:spcPts val="600"/>
              </a:spcAft>
              <a:buClrTx/>
              <a:buSzPct val="75000"/>
              <a:buFontTx/>
              <a:buNone/>
              <a:tabLst/>
              <a:defRPr/>
            </a:pPr>
            <a:r>
              <a:rPr kumimoji="0" lang="pl-PL" altLang="ko-KR" sz="1800" b="1" i="0" u="none" strike="noStrike" kern="0" cap="none" spc="0" normalizeH="0" baseline="0" noProof="0" dirty="0">
                <a:ln>
                  <a:noFill/>
                </a:ln>
                <a:solidFill>
                  <a:srgbClr val="002060"/>
                </a:solidFill>
                <a:effectLst/>
                <a:uLnTx/>
                <a:uFillTx/>
                <a:latin typeface="Calibri"/>
                <a:ea typeface="맑은 고딕" panose="020B0503020000020004" pitchFamily="34" charset="-127"/>
                <a:cs typeface="+mn-cs"/>
                <a:sym typeface="Helvetica Light"/>
              </a:rPr>
              <a:t>Zmiany w zakresie ubezpieczeń społecznych</a:t>
            </a:r>
          </a:p>
        </p:txBody>
      </p:sp>
      <p:sp>
        <p:nvSpPr>
          <p:cNvPr id="3" name="Symbol zastępczy tekstu 2"/>
          <p:cNvSpPr>
            <a:spLocks noGrp="1"/>
          </p:cNvSpPr>
          <p:nvPr>
            <p:ph type="body" sz="quarter" idx="14"/>
          </p:nvPr>
        </p:nvSpPr>
        <p:spPr>
          <a:xfrm>
            <a:off x="741760" y="1060376"/>
            <a:ext cx="11521280" cy="1008112"/>
          </a:xfrm>
        </p:spPr>
        <p:txBody>
          <a:bodyPr/>
          <a:lstStyle/>
          <a:p>
            <a:pPr marL="0" marR="0" lvl="0" indent="0" algn="just" defTabSz="584200" eaLnBrk="1" fontAlgn="auto" latinLnBrk="0" hangingPunct="1">
              <a:lnSpc>
                <a:spcPct val="100000"/>
              </a:lnSpc>
              <a:spcBef>
                <a:spcPts val="0"/>
              </a:spcBef>
              <a:spcAft>
                <a:spcPts val="600"/>
              </a:spcAft>
              <a:buClrTx/>
              <a:buSzPct val="75000"/>
              <a:buFont typeface="Arial" panose="020B0604020202020204" pitchFamily="34" charset="0"/>
              <a:buNone/>
              <a:tabLst/>
              <a:defRPr/>
            </a:pPr>
            <a:r>
              <a:rPr kumimoji="0" lang="pl-PL" sz="3200" b="1" i="0" u="none" strike="noStrike" kern="0" cap="none" spc="0" normalizeH="0" baseline="0" noProof="0" dirty="0">
                <a:ln>
                  <a:noFill/>
                </a:ln>
                <a:solidFill>
                  <a:srgbClr val="002060"/>
                </a:solidFill>
                <a:effectLst/>
                <a:uLnTx/>
                <a:uFillTx/>
                <a:latin typeface="+mn-lt"/>
                <a:ea typeface="Lato Light" panose="020F0502020204030203" pitchFamily="34" charset="0"/>
                <a:cs typeface="Lato Light" panose="020F0502020204030203" pitchFamily="34" charset="0"/>
                <a:sym typeface="Helvetica Light"/>
              </a:rPr>
              <a:t>Zmiany w zakresie podlegania dobrowolnym ubezpieczeniom społecznym </a:t>
            </a:r>
            <a:r>
              <a:rPr kumimoji="0" lang="pl-PL" sz="3200" b="1" i="0" u="none" strike="noStrike" kern="0" cap="none" spc="0" normalizeH="0" baseline="0" noProof="0" dirty="0">
                <a:ln>
                  <a:noFill/>
                </a:ln>
                <a:solidFill>
                  <a:srgbClr val="FF0000"/>
                </a:solidFill>
                <a:effectLst/>
                <a:uLnTx/>
                <a:uFillTx/>
                <a:latin typeface="+mn-lt"/>
                <a:ea typeface="Lato Light" panose="020F0502020204030203" pitchFamily="34" charset="0"/>
                <a:cs typeface="Lato Light" panose="020F0502020204030203" pitchFamily="34" charset="0"/>
                <a:sym typeface="Helvetica Light"/>
              </a:rPr>
              <a:t>c.d. </a:t>
            </a:r>
          </a:p>
          <a:p>
            <a:endParaRPr lang="pl-PL" sz="3200" dirty="0"/>
          </a:p>
        </p:txBody>
      </p:sp>
    </p:spTree>
    <p:extLst>
      <p:ext uri="{BB962C8B-B14F-4D97-AF65-F5344CB8AC3E}">
        <p14:creationId xmlns:p14="http://schemas.microsoft.com/office/powerpoint/2010/main" val="4153038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b="1" dirty="0"/>
          </a:p>
        </p:txBody>
      </p:sp>
      <p:sp>
        <p:nvSpPr>
          <p:cNvPr id="4" name="Symbol zastępczy tekstu 3"/>
          <p:cNvSpPr>
            <a:spLocks noGrp="1"/>
          </p:cNvSpPr>
          <p:nvPr>
            <p:ph type="body" sz="quarter" idx="12"/>
          </p:nvPr>
        </p:nvSpPr>
        <p:spPr>
          <a:xfrm>
            <a:off x="741760" y="2212504"/>
            <a:ext cx="11521280" cy="5616624"/>
          </a:xfrm>
        </p:spPr>
        <p:txBody>
          <a:bodyPr/>
          <a:lstStyle/>
          <a:p>
            <a:pPr marR="0" lvl="0" algn="just" defTabSz="584200" eaLnBrk="1" fontAlgn="auto" latinLnBrk="0" hangingPunct="1">
              <a:lnSpc>
                <a:spcPct val="150000"/>
              </a:lnSpc>
              <a:spcBef>
                <a:spcPts val="0"/>
              </a:spcBef>
              <a:spcAft>
                <a:spcPts val="0"/>
              </a:spcAft>
              <a:buClrTx/>
              <a:buSzPct val="75000"/>
              <a:tabLst/>
              <a:defRPr/>
            </a:pP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Zgodnie z przepisami przejściowymi wnioski o wyrażenie zgody na opłacenie składek na dobrowolne ubezpieczenia emerytalne i rentowe albo chorobowe </a:t>
            </a:r>
            <a:r>
              <a:rPr kumimoji="0" lang="pl-PL" b="1"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po terminie dotyczące okresu sprzed 1 stycznia 2022 r. mogą</a:t>
            </a:r>
            <a:r>
              <a:rPr kumimoji="0" lang="pl-PL" b="1" i="0" u="none" strike="noStrike" kern="0" cap="none" spc="0" normalizeH="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 </a:t>
            </a:r>
            <a:r>
              <a:rPr kumimoji="0" lang="pl-PL" b="1"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być składane maksymalnie do 30 czerwca 2022 r. </a:t>
            </a:r>
          </a:p>
          <a:p>
            <a:pPr marR="0" lvl="0" algn="just" defTabSz="584200" eaLnBrk="1" fontAlgn="auto" latinLnBrk="0" hangingPunct="1">
              <a:lnSpc>
                <a:spcPct val="150000"/>
              </a:lnSpc>
              <a:spcBef>
                <a:spcPts val="0"/>
              </a:spcBef>
              <a:spcAft>
                <a:spcPts val="0"/>
              </a:spcAft>
              <a:buClrTx/>
              <a:buSzPct val="75000"/>
              <a:tabLst/>
              <a:defRPr/>
            </a:pPr>
            <a:endParaRPr kumimoji="0" lang="pl-PL" sz="1400"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a:p>
            <a:pPr algn="just">
              <a:lnSpc>
                <a:spcPct val="150000"/>
              </a:lnSpc>
              <a:spcAft>
                <a:spcPts val="0"/>
              </a:spcAft>
              <a:defRPr/>
            </a:pPr>
            <a:r>
              <a:rPr lang="pl-PL" dirty="0">
                <a:solidFill>
                  <a:srgbClr val="002060"/>
                </a:solidFill>
                <a:ea typeface="Lato Light" panose="020F0502020204030203" pitchFamily="34" charset="0"/>
                <a:cs typeface="Lato Light" panose="020F0502020204030203" pitchFamily="34" charset="0"/>
              </a:rPr>
              <a:t>Wnioski o wyrażenie zgody na opłacenie składek po terminie </a:t>
            </a:r>
            <a:r>
              <a:rPr lang="pl-PL" b="1" dirty="0">
                <a:solidFill>
                  <a:srgbClr val="002060"/>
                </a:solidFill>
                <a:ea typeface="Lato Light" panose="020F0502020204030203" pitchFamily="34" charset="0"/>
                <a:cs typeface="Lato Light" panose="020F0502020204030203" pitchFamily="34" charset="0"/>
              </a:rPr>
              <a:t>mogą dotyczyć okresów do 11/2021</a:t>
            </a:r>
            <a:r>
              <a:rPr lang="pl-PL" dirty="0">
                <a:solidFill>
                  <a:srgbClr val="002060"/>
                </a:solidFill>
                <a:ea typeface="Lato Light" panose="020F0502020204030203" pitchFamily="34" charset="0"/>
                <a:cs typeface="Lato Light" panose="020F0502020204030203" pitchFamily="34" charset="0"/>
              </a:rPr>
              <a:t> włącznie z uwagi na to, </a:t>
            </a: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że skutek w postaci ustania ubezpieczeń w wyniku nieterminowego opłacenia składek nie będzie zachodził począwszy od okresu rozliczeniowego 12/2021</a:t>
            </a:r>
            <a:r>
              <a:rPr lang="pl-PL" dirty="0">
                <a:solidFill>
                  <a:srgbClr val="002060"/>
                </a:solidFill>
                <a:ea typeface="Lato Light" panose="020F0502020204030203" pitchFamily="34" charset="0"/>
                <a:cs typeface="Lato Light" panose="020F0502020204030203" pitchFamily="34" charset="0"/>
              </a:rPr>
              <a:t>.</a:t>
            </a:r>
          </a:p>
          <a:p>
            <a:pPr algn="just">
              <a:lnSpc>
                <a:spcPct val="150000"/>
              </a:lnSpc>
              <a:spcAft>
                <a:spcPts val="0"/>
              </a:spcAft>
              <a:defRPr/>
            </a:pPr>
            <a:endParaRPr lang="pl-PL" sz="1400" dirty="0">
              <a:solidFill>
                <a:srgbClr val="002060"/>
              </a:solidFill>
              <a:ea typeface="Lato Light" panose="020F0502020204030203" pitchFamily="34" charset="0"/>
              <a:cs typeface="Lato Light" panose="020F0502020204030203" pitchFamily="34" charset="0"/>
            </a:endParaRPr>
          </a:p>
          <a:p>
            <a:pPr marR="0" lvl="0" algn="just" defTabSz="584200" eaLnBrk="1" fontAlgn="auto" latinLnBrk="0" hangingPunct="1">
              <a:lnSpc>
                <a:spcPct val="150000"/>
              </a:lnSpc>
              <a:spcBef>
                <a:spcPts val="0"/>
              </a:spcBef>
              <a:spcAft>
                <a:spcPts val="0"/>
              </a:spcAft>
              <a:buClrTx/>
              <a:buSzPct val="75000"/>
              <a:tabLst/>
              <a:defRPr/>
            </a:pP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Od 18 września 2021 r. do grupy ubezpieczonych, którym przysługuje dobrowolne ubezpieczenie chorobowe </a:t>
            </a:r>
            <a:r>
              <a:rPr kumimoji="0" lang="pl-PL" b="1"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dodane zostały osoby współpracujące </a:t>
            </a: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z przedsiębiorcami korzystającymi z </a:t>
            </a:r>
            <a:r>
              <a:rPr kumimoji="0" lang="pl-PL" b="1"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„ulgi na start”.</a:t>
            </a:r>
          </a:p>
          <a:p>
            <a:pPr marR="0" lvl="0" algn="just" defTabSz="584200" eaLnBrk="1" fontAlgn="auto" latinLnBrk="0" hangingPunct="1">
              <a:lnSpc>
                <a:spcPct val="150000"/>
              </a:lnSpc>
              <a:spcBef>
                <a:spcPts val="0"/>
              </a:spcBef>
              <a:spcAft>
                <a:spcPts val="0"/>
              </a:spcAft>
              <a:buClrTx/>
              <a:buSzPct val="75000"/>
              <a:tabLst/>
              <a:defRPr/>
            </a:pPr>
            <a:endPar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a:p>
            <a:pPr marR="0" lvl="0" algn="just" defTabSz="584200" eaLnBrk="1" fontAlgn="auto" latinLnBrk="0" hangingPunct="1">
              <a:lnSpc>
                <a:spcPct val="150000"/>
              </a:lnSpc>
              <a:spcBef>
                <a:spcPts val="0"/>
              </a:spcBef>
              <a:spcAft>
                <a:spcPts val="0"/>
              </a:spcAft>
              <a:buClrTx/>
              <a:buSzPct val="75000"/>
              <a:tabLst/>
              <a:defRPr/>
            </a:pPr>
            <a:endPar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a:p>
            <a:pPr marL="342900" marR="0" lvl="0" indent="-342900" algn="just" defTabSz="584200" eaLnBrk="1" fontAlgn="auto" latinLnBrk="0" hangingPunct="1">
              <a:lnSpc>
                <a:spcPct val="150000"/>
              </a:lnSpc>
              <a:spcBef>
                <a:spcPts val="0"/>
              </a:spcBef>
              <a:spcAft>
                <a:spcPts val="0"/>
              </a:spcAft>
              <a:buClrTx/>
              <a:buSzPct val="75000"/>
              <a:buFont typeface="Wingdings" panose="05000000000000000000" pitchFamily="2" charset="2"/>
              <a:buChar char="q"/>
              <a:tabLst/>
              <a:defRPr/>
            </a:pPr>
            <a:endPar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a:p>
            <a:pPr marL="342900" marR="0" lvl="0" indent="-342900" algn="just" defTabSz="584200" eaLnBrk="1" fontAlgn="auto" latinLnBrk="0" hangingPunct="1">
              <a:lnSpc>
                <a:spcPct val="150000"/>
              </a:lnSpc>
              <a:spcBef>
                <a:spcPts val="0"/>
              </a:spcBef>
              <a:spcAft>
                <a:spcPts val="0"/>
              </a:spcAft>
              <a:buClrTx/>
              <a:buSzPct val="75000"/>
              <a:buFont typeface="Wingdings" panose="05000000000000000000" pitchFamily="2" charset="2"/>
              <a:buChar char="q"/>
              <a:tabLst/>
              <a:defRPr/>
            </a:pPr>
            <a:endPar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p:txBody>
      </p:sp>
      <p:sp>
        <p:nvSpPr>
          <p:cNvPr id="5" name="Symbol zastępczy tekstu 4"/>
          <p:cNvSpPr>
            <a:spLocks noGrp="1"/>
          </p:cNvSpPr>
          <p:nvPr>
            <p:ph type="body" sz="quarter" idx="13"/>
          </p:nvPr>
        </p:nvSpPr>
        <p:spPr/>
        <p:txBody>
          <a:bodyPr/>
          <a:lstStyle/>
          <a:p>
            <a:pPr marL="0" marR="0" lvl="0" indent="0" algn="l" defTabSz="584200" eaLnBrk="1" fontAlgn="auto" latinLnBrk="0" hangingPunct="1">
              <a:lnSpc>
                <a:spcPct val="100000"/>
              </a:lnSpc>
              <a:spcBef>
                <a:spcPts val="0"/>
              </a:spcBef>
              <a:spcAft>
                <a:spcPts val="600"/>
              </a:spcAft>
              <a:buClrTx/>
              <a:buSzPct val="75000"/>
              <a:buFontTx/>
              <a:buNone/>
              <a:tabLst/>
              <a:defRPr/>
            </a:pPr>
            <a:r>
              <a:rPr kumimoji="0" lang="pl-PL" altLang="ko-KR" sz="1800" b="1" i="0" u="none" strike="noStrike" kern="0" cap="none" spc="0" normalizeH="0" baseline="0" noProof="0" dirty="0">
                <a:ln>
                  <a:noFill/>
                </a:ln>
                <a:solidFill>
                  <a:srgbClr val="002060"/>
                </a:solidFill>
                <a:effectLst/>
                <a:uLnTx/>
                <a:uFillTx/>
                <a:latin typeface="Calibri"/>
                <a:ea typeface="맑은 고딕" panose="020B0503020000020004" pitchFamily="34" charset="-127"/>
                <a:cs typeface="+mn-cs"/>
                <a:sym typeface="Helvetica Light"/>
              </a:rPr>
              <a:t>Zmiany w zakresie ubezpieczeń społecznych</a:t>
            </a:r>
          </a:p>
        </p:txBody>
      </p:sp>
      <p:sp>
        <p:nvSpPr>
          <p:cNvPr id="3" name="Symbol zastępczy tekstu 2"/>
          <p:cNvSpPr>
            <a:spLocks noGrp="1"/>
          </p:cNvSpPr>
          <p:nvPr>
            <p:ph type="body" sz="quarter" idx="14"/>
          </p:nvPr>
        </p:nvSpPr>
        <p:spPr>
          <a:xfrm>
            <a:off x="741760" y="1060376"/>
            <a:ext cx="11521280" cy="1008112"/>
          </a:xfrm>
        </p:spPr>
        <p:txBody>
          <a:bodyPr/>
          <a:lstStyle/>
          <a:p>
            <a:pPr marL="0" marR="0" lvl="0" indent="0" algn="just" defTabSz="584200" eaLnBrk="1" fontAlgn="auto" latinLnBrk="0" hangingPunct="1">
              <a:lnSpc>
                <a:spcPct val="100000"/>
              </a:lnSpc>
              <a:spcBef>
                <a:spcPts val="0"/>
              </a:spcBef>
              <a:spcAft>
                <a:spcPts val="600"/>
              </a:spcAft>
              <a:buClrTx/>
              <a:buSzPct val="75000"/>
              <a:buFont typeface="Arial" panose="020B0604020202020204" pitchFamily="34" charset="0"/>
              <a:buNone/>
              <a:tabLst/>
              <a:defRPr/>
            </a:pPr>
            <a:r>
              <a:rPr kumimoji="0" lang="pl-PL" sz="3200" b="1" i="0" u="none" strike="noStrike" kern="0" cap="none" spc="0" normalizeH="0" baseline="0" noProof="0" dirty="0">
                <a:ln>
                  <a:noFill/>
                </a:ln>
                <a:solidFill>
                  <a:srgbClr val="002060"/>
                </a:solidFill>
                <a:effectLst/>
                <a:uLnTx/>
                <a:uFillTx/>
                <a:latin typeface="+mn-lt"/>
                <a:ea typeface="Lato Light" panose="020F0502020204030203" pitchFamily="34" charset="0"/>
                <a:cs typeface="Lato Light" panose="020F0502020204030203" pitchFamily="34" charset="0"/>
                <a:sym typeface="Helvetica Light"/>
              </a:rPr>
              <a:t>Zmiany w zakresie podlegania dobrowolnym ubezpieczeniom społecznym </a:t>
            </a:r>
            <a:r>
              <a:rPr kumimoji="0" lang="pl-PL" sz="3200" b="1" i="0" u="none" strike="noStrike" kern="0" cap="none" spc="0" normalizeH="0" baseline="0" noProof="0" dirty="0">
                <a:ln>
                  <a:noFill/>
                </a:ln>
                <a:solidFill>
                  <a:srgbClr val="FF0000"/>
                </a:solidFill>
                <a:effectLst/>
                <a:uLnTx/>
                <a:uFillTx/>
                <a:latin typeface="+mn-lt"/>
                <a:ea typeface="Lato Light" panose="020F0502020204030203" pitchFamily="34" charset="0"/>
                <a:cs typeface="Lato Light" panose="020F0502020204030203" pitchFamily="34" charset="0"/>
                <a:sym typeface="Helvetica Light"/>
              </a:rPr>
              <a:t>c.d.</a:t>
            </a:r>
          </a:p>
          <a:p>
            <a:endParaRPr lang="pl-PL" sz="3200" dirty="0"/>
          </a:p>
        </p:txBody>
      </p:sp>
    </p:spTree>
    <p:extLst>
      <p:ext uri="{BB962C8B-B14F-4D97-AF65-F5344CB8AC3E}">
        <p14:creationId xmlns:p14="http://schemas.microsoft.com/office/powerpoint/2010/main" val="1770879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b="1" dirty="0"/>
          </a:p>
        </p:txBody>
      </p:sp>
      <p:sp>
        <p:nvSpPr>
          <p:cNvPr id="4" name="Symbol zastępczy tekstu 3"/>
          <p:cNvSpPr>
            <a:spLocks noGrp="1"/>
          </p:cNvSpPr>
          <p:nvPr>
            <p:ph type="body" sz="quarter" idx="12"/>
          </p:nvPr>
        </p:nvSpPr>
        <p:spPr>
          <a:xfrm>
            <a:off x="741760" y="3148608"/>
            <a:ext cx="11521280" cy="3240360"/>
          </a:xfrm>
        </p:spPr>
        <p:txBody>
          <a:bodyPr/>
          <a:lstStyle/>
          <a:p>
            <a:pPr marR="0" lvl="0" algn="just" defTabSz="584200" eaLnBrk="1" fontAlgn="auto" latinLnBrk="0" hangingPunct="1">
              <a:lnSpc>
                <a:spcPct val="150000"/>
              </a:lnSpc>
              <a:spcBef>
                <a:spcPts val="0"/>
              </a:spcBef>
              <a:spcAft>
                <a:spcPts val="0"/>
              </a:spcAft>
              <a:buClrTx/>
              <a:buSzPct val="75000"/>
              <a:tabLst/>
              <a:defRPr/>
            </a:pP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Począwszy od roku składkowego rozpoczynającego się 1 kwietnia 2022 r., </a:t>
            </a:r>
            <a:r>
              <a:rPr kumimoji="0" lang="pl-PL" b="1"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zawiadomienia </a:t>
            </a:r>
            <a:br>
              <a:rPr kumimoji="0" lang="pl-PL" b="1"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br>
            <a:r>
              <a:rPr kumimoji="0" lang="pl-PL" b="1"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o wysokości stopy procentowej składki </a:t>
            </a: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na ubezpieczenie wypadkowe ZUS będzie doręczał </a:t>
            </a:r>
            <a:r>
              <a:rPr kumimoji="0" lang="pl-PL" b="1"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wyłącznie w postaci elektronicznej</a:t>
            </a:r>
            <a:r>
              <a:rPr kumimoji="0" lang="pl-PL"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 na profilu informacyjnym założonym w systemie teleinformatycznym PUE ZUS.</a:t>
            </a:r>
          </a:p>
          <a:p>
            <a:pPr marR="0" lvl="0" algn="just" defTabSz="584200" eaLnBrk="1" fontAlgn="auto" latinLnBrk="0" hangingPunct="1">
              <a:lnSpc>
                <a:spcPct val="150000"/>
              </a:lnSpc>
              <a:spcBef>
                <a:spcPts val="0"/>
              </a:spcBef>
              <a:spcAft>
                <a:spcPts val="0"/>
              </a:spcAft>
              <a:buClrTx/>
              <a:buSzPct val="75000"/>
              <a:tabLst/>
              <a:defRPr/>
            </a:pPr>
            <a:endParaRPr lang="pl-PL" dirty="0">
              <a:solidFill>
                <a:srgbClr val="002060"/>
              </a:solidFill>
              <a:ea typeface="Lato Light" panose="020F0502020204030203" pitchFamily="34" charset="0"/>
              <a:cs typeface="Lato Light" panose="020F0502020204030203" pitchFamily="34" charset="0"/>
            </a:endParaRPr>
          </a:p>
          <a:p>
            <a:pPr marR="0" lvl="0" algn="just" defTabSz="584200" eaLnBrk="1" fontAlgn="auto" latinLnBrk="0" hangingPunct="1">
              <a:lnSpc>
                <a:spcPct val="150000"/>
              </a:lnSpc>
              <a:spcBef>
                <a:spcPts val="0"/>
              </a:spcBef>
              <a:spcAft>
                <a:spcPts val="0"/>
              </a:spcAft>
              <a:buClrTx/>
              <a:buSzPct val="75000"/>
              <a:tabLst/>
              <a:defRPr/>
            </a:pPr>
            <a:r>
              <a:rPr lang="pl-PL" dirty="0">
                <a:solidFill>
                  <a:srgbClr val="002060"/>
                </a:solidFill>
                <a:ea typeface="Lato Light" panose="020F0502020204030203" pitchFamily="34" charset="0"/>
                <a:cs typeface="Lato Light" panose="020F0502020204030203" pitchFamily="34" charset="0"/>
              </a:rPr>
              <a:t>Dotychczasowe zasady, zgodnie z którymi </a:t>
            </a:r>
            <a:r>
              <a:rPr lang="pl-PL" b="1" dirty="0">
                <a:solidFill>
                  <a:srgbClr val="002060"/>
                </a:solidFill>
                <a:ea typeface="Lato Light" panose="020F0502020204030203" pitchFamily="34" charset="0"/>
                <a:cs typeface="Lato Light" panose="020F0502020204030203" pitchFamily="34" charset="0"/>
              </a:rPr>
              <a:t>ZUS wylicza wysokość tej stopy </a:t>
            </a:r>
            <a:r>
              <a:rPr lang="pl-PL" dirty="0">
                <a:solidFill>
                  <a:srgbClr val="002060"/>
                </a:solidFill>
                <a:ea typeface="Lato Light" panose="020F0502020204030203" pitchFamily="34" charset="0"/>
                <a:cs typeface="Lato Light" panose="020F0502020204030203" pitchFamily="34" charset="0"/>
              </a:rPr>
              <a:t>tylko tym płatnikom, którzy przekazali informację ZUS IWA za trzy kolejne ostatnie lata kalendarzowe pozostają </a:t>
            </a:r>
            <a:r>
              <a:rPr lang="pl-PL" b="1" dirty="0">
                <a:solidFill>
                  <a:srgbClr val="002060"/>
                </a:solidFill>
                <a:ea typeface="Lato Light" panose="020F0502020204030203" pitchFamily="34" charset="0"/>
                <a:cs typeface="Lato Light" panose="020F0502020204030203" pitchFamily="34" charset="0"/>
              </a:rPr>
              <a:t>bez zmian. </a:t>
            </a:r>
            <a:endParaRPr kumimoji="0" lang="pl-PL" b="1"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a:p>
            <a:pPr marR="0" lvl="0" algn="just" defTabSz="584200" eaLnBrk="1" fontAlgn="auto" latinLnBrk="0" hangingPunct="1">
              <a:lnSpc>
                <a:spcPct val="150000"/>
              </a:lnSpc>
              <a:spcBef>
                <a:spcPts val="0"/>
              </a:spcBef>
              <a:spcAft>
                <a:spcPts val="0"/>
              </a:spcAft>
              <a:buClrTx/>
              <a:buSzPct val="75000"/>
              <a:tabLst/>
              <a:defRPr/>
            </a:pPr>
            <a:endParaRPr kumimoji="0" lang="pl-PL" sz="2000"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a:p>
            <a:pPr marL="342900" marR="0" lvl="0" indent="-342900" algn="just" defTabSz="584200" eaLnBrk="1" fontAlgn="auto" latinLnBrk="0" hangingPunct="1">
              <a:lnSpc>
                <a:spcPct val="150000"/>
              </a:lnSpc>
              <a:spcBef>
                <a:spcPts val="0"/>
              </a:spcBef>
              <a:spcAft>
                <a:spcPts val="0"/>
              </a:spcAft>
              <a:buClrTx/>
              <a:buSzPct val="75000"/>
              <a:buFont typeface="Wingdings" panose="05000000000000000000" pitchFamily="2" charset="2"/>
              <a:buChar char="q"/>
              <a:tabLst/>
              <a:defRPr/>
            </a:pPr>
            <a:endParaRPr kumimoji="0" lang="pl-PL" sz="2000"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a:p>
            <a:pPr marL="342900" marR="0" lvl="0" indent="-342900" algn="just" defTabSz="584200" eaLnBrk="1" fontAlgn="auto" latinLnBrk="0" hangingPunct="1">
              <a:lnSpc>
                <a:spcPct val="150000"/>
              </a:lnSpc>
              <a:spcBef>
                <a:spcPts val="0"/>
              </a:spcBef>
              <a:spcAft>
                <a:spcPts val="0"/>
              </a:spcAft>
              <a:buClrTx/>
              <a:buSzPct val="75000"/>
              <a:buFont typeface="Wingdings" panose="05000000000000000000" pitchFamily="2" charset="2"/>
              <a:buChar char="q"/>
              <a:tabLst/>
              <a:defRPr/>
            </a:pPr>
            <a:endParaRPr kumimoji="0" lang="pl-PL" sz="2000"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endParaRPr>
          </a:p>
        </p:txBody>
      </p:sp>
      <p:sp>
        <p:nvSpPr>
          <p:cNvPr id="5" name="Symbol zastępczy tekstu 4"/>
          <p:cNvSpPr>
            <a:spLocks noGrp="1"/>
          </p:cNvSpPr>
          <p:nvPr>
            <p:ph type="body" sz="quarter" idx="13"/>
          </p:nvPr>
        </p:nvSpPr>
        <p:spPr/>
        <p:txBody>
          <a:bodyPr/>
          <a:lstStyle/>
          <a:p>
            <a:pPr marL="0" marR="0" lvl="0" indent="0" algn="l" defTabSz="584200" eaLnBrk="1" fontAlgn="auto" latinLnBrk="0" hangingPunct="1">
              <a:lnSpc>
                <a:spcPct val="100000"/>
              </a:lnSpc>
              <a:spcBef>
                <a:spcPts val="0"/>
              </a:spcBef>
              <a:spcAft>
                <a:spcPts val="600"/>
              </a:spcAft>
              <a:buClrTx/>
              <a:buSzPct val="75000"/>
              <a:buFontTx/>
              <a:buNone/>
              <a:tabLst/>
              <a:defRPr/>
            </a:pPr>
            <a:r>
              <a:rPr kumimoji="0" lang="pl-PL" altLang="ko-KR" sz="1800" b="1" i="0" u="none" strike="noStrike" kern="0" cap="none" spc="0" normalizeH="0" baseline="0" noProof="0" dirty="0">
                <a:ln>
                  <a:noFill/>
                </a:ln>
                <a:solidFill>
                  <a:srgbClr val="002060"/>
                </a:solidFill>
                <a:effectLst/>
                <a:uLnTx/>
                <a:uFillTx/>
                <a:latin typeface="Calibri"/>
                <a:ea typeface="맑은 고딕" panose="020B0503020000020004" pitchFamily="34" charset="-127"/>
                <a:cs typeface="+mn-cs"/>
                <a:sym typeface="Helvetica Light"/>
              </a:rPr>
              <a:t>Zmiany w zakresie ubezpieczeń społecznych</a:t>
            </a:r>
          </a:p>
        </p:txBody>
      </p:sp>
      <p:sp>
        <p:nvSpPr>
          <p:cNvPr id="3" name="Symbol zastępczy tekstu 2"/>
          <p:cNvSpPr>
            <a:spLocks noGrp="1"/>
          </p:cNvSpPr>
          <p:nvPr>
            <p:ph type="body" sz="quarter" idx="14"/>
          </p:nvPr>
        </p:nvSpPr>
        <p:spPr>
          <a:xfrm>
            <a:off x="741760" y="1060376"/>
            <a:ext cx="11521280" cy="1008112"/>
          </a:xfrm>
        </p:spPr>
        <p:txBody>
          <a:bodyPr/>
          <a:lstStyle/>
          <a:p>
            <a:pPr marL="0" marR="0" lvl="0" indent="0" algn="just" defTabSz="584200" eaLnBrk="1" fontAlgn="auto" latinLnBrk="0" hangingPunct="1">
              <a:lnSpc>
                <a:spcPct val="100000"/>
              </a:lnSpc>
              <a:spcBef>
                <a:spcPts val="0"/>
              </a:spcBef>
              <a:spcAft>
                <a:spcPts val="600"/>
              </a:spcAft>
              <a:buClrTx/>
              <a:buSzPct val="75000"/>
              <a:buFont typeface="Arial" panose="020B0604020202020204" pitchFamily="34" charset="0"/>
              <a:buNone/>
              <a:tabLst/>
              <a:defRPr/>
            </a:pPr>
            <a:r>
              <a:rPr kumimoji="0" lang="pl-PL" sz="3200" b="1" i="0" u="none" strike="noStrike" kern="0" cap="none" spc="0" normalizeH="0" baseline="0" noProof="0" dirty="0">
                <a:ln>
                  <a:noFill/>
                </a:ln>
                <a:solidFill>
                  <a:srgbClr val="002060"/>
                </a:solidFill>
                <a:effectLst/>
                <a:uLnTx/>
                <a:uFillTx/>
                <a:latin typeface="+mn-lt"/>
                <a:ea typeface="Lato Light" panose="020F0502020204030203" pitchFamily="34" charset="0"/>
                <a:cs typeface="Lato Light" panose="020F0502020204030203" pitchFamily="34" charset="0"/>
                <a:sym typeface="Helvetica Light"/>
              </a:rPr>
              <a:t>Zmiany w zakresie sposobu zawiadamiania o wysokości stopy procentowej składki na ubezpieczenie wypadkowe</a:t>
            </a:r>
          </a:p>
          <a:p>
            <a:endParaRPr lang="pl-PL" sz="3200" dirty="0"/>
          </a:p>
        </p:txBody>
      </p:sp>
    </p:spTree>
    <p:extLst>
      <p:ext uri="{BB962C8B-B14F-4D97-AF65-F5344CB8AC3E}">
        <p14:creationId xmlns:p14="http://schemas.microsoft.com/office/powerpoint/2010/main" val="3782275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dirty="0"/>
          </a:p>
        </p:txBody>
      </p:sp>
      <p:sp>
        <p:nvSpPr>
          <p:cNvPr id="3" name="Symbol zastępczy tekstu 2"/>
          <p:cNvSpPr>
            <a:spLocks noGrp="1"/>
          </p:cNvSpPr>
          <p:nvPr>
            <p:ph type="body" sz="quarter" idx="11"/>
          </p:nvPr>
        </p:nvSpPr>
        <p:spPr/>
        <p:txBody>
          <a:bodyPr>
            <a:normAutofit/>
          </a:bodyPr>
          <a:lstStyle/>
          <a:p>
            <a:r>
              <a:rPr lang="pl-PL" dirty="0"/>
              <a:t>Zmiany w zakresie opłacania i rozliczania składek</a:t>
            </a:r>
          </a:p>
        </p:txBody>
      </p:sp>
      <p:sp>
        <p:nvSpPr>
          <p:cNvPr id="4" name="Symbol zastępczy tekstu 3"/>
          <p:cNvSpPr>
            <a:spLocks noGrp="1"/>
          </p:cNvSpPr>
          <p:nvPr>
            <p:ph type="body" sz="quarter" idx="12"/>
          </p:nvPr>
        </p:nvSpPr>
        <p:spPr>
          <a:xfrm>
            <a:off x="777600" y="412304"/>
            <a:ext cx="11413432" cy="2016224"/>
          </a:xfrm>
        </p:spPr>
        <p:txBody>
          <a:bodyPr/>
          <a:lstStyle/>
          <a:p>
            <a:r>
              <a:rPr lang="pl-PL" dirty="0"/>
              <a:t>Zmiany wynikające z ustawy </a:t>
            </a:r>
            <a:br>
              <a:rPr lang="pl-PL" dirty="0"/>
            </a:br>
            <a:r>
              <a:rPr lang="pl-PL" dirty="0"/>
              <a:t>o racjonalizacji systemu ubezpieczeń społecznych</a:t>
            </a:r>
          </a:p>
        </p:txBody>
      </p:sp>
      <p:sp>
        <p:nvSpPr>
          <p:cNvPr id="5" name="Symbol zastępczy tekstu 4"/>
          <p:cNvSpPr>
            <a:spLocks noGrp="1"/>
          </p:cNvSpPr>
          <p:nvPr>
            <p:ph type="body" sz="quarter" idx="13"/>
          </p:nvPr>
        </p:nvSpPr>
        <p:spPr>
          <a:xfrm>
            <a:off x="957784" y="8621216"/>
            <a:ext cx="8208912" cy="432594"/>
          </a:xfrm>
        </p:spPr>
        <p:txBody>
          <a:bodyPr/>
          <a:lstStyle/>
          <a:p>
            <a:endParaRPr lang="pl-PL" dirty="0"/>
          </a:p>
        </p:txBody>
      </p:sp>
    </p:spTree>
    <p:extLst>
      <p:ext uri="{BB962C8B-B14F-4D97-AF65-F5344CB8AC3E}">
        <p14:creationId xmlns:p14="http://schemas.microsoft.com/office/powerpoint/2010/main" val="87850066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dirty="0"/>
          </a:p>
        </p:txBody>
      </p:sp>
      <p:sp>
        <p:nvSpPr>
          <p:cNvPr id="4" name="Symbol zastępczy tekstu 3"/>
          <p:cNvSpPr>
            <a:spLocks noGrp="1"/>
          </p:cNvSpPr>
          <p:nvPr>
            <p:ph type="body" sz="quarter" idx="12"/>
          </p:nvPr>
        </p:nvSpPr>
        <p:spPr>
          <a:xfrm>
            <a:off x="309712" y="2788568"/>
            <a:ext cx="12385376" cy="6192688"/>
          </a:xfrm>
        </p:spPr>
        <p:txBody>
          <a:bodyPr/>
          <a:lstStyle/>
          <a:p>
            <a:pPr>
              <a:buClr>
                <a:schemeClr val="accent1"/>
              </a:buClr>
            </a:pPr>
            <a:r>
              <a:rPr lang="pl-PL" altLang="ko-KR" sz="2000" b="1" dirty="0">
                <a:solidFill>
                  <a:schemeClr val="accent1"/>
                </a:solidFill>
              </a:rPr>
              <a:t>Zakres zmian w składce na ubezpieczenie zdrowotne </a:t>
            </a:r>
            <a:r>
              <a:rPr lang="pl-PL" altLang="ko-KR" sz="2000" b="1" dirty="0">
                <a:solidFill>
                  <a:srgbClr val="FF0000"/>
                </a:solidFill>
              </a:rPr>
              <a:t>c.d.</a:t>
            </a:r>
            <a:r>
              <a:rPr lang="pl-PL" altLang="ko-KR" sz="2000" b="1" dirty="0">
                <a:solidFill>
                  <a:schemeClr val="accent1"/>
                </a:solidFill>
              </a:rPr>
              <a:t>: </a:t>
            </a:r>
          </a:p>
          <a:p>
            <a:pPr>
              <a:buClr>
                <a:schemeClr val="accent1"/>
              </a:buClr>
            </a:pPr>
            <a:endParaRPr lang="pl-PL" altLang="ko-KR" b="1" dirty="0">
              <a:solidFill>
                <a:srgbClr val="002060"/>
              </a:solidFill>
            </a:endParaRPr>
          </a:p>
          <a:p>
            <a:pPr marL="342900" indent="-342900" algn="just">
              <a:spcAft>
                <a:spcPts val="1200"/>
              </a:spcAft>
              <a:buClr>
                <a:schemeClr val="accent1"/>
              </a:buClr>
              <a:buFont typeface="Wingdings" panose="05000000000000000000" pitchFamily="2" charset="2"/>
              <a:buChar char="q"/>
            </a:pPr>
            <a:r>
              <a:rPr lang="pl-PL" b="1" dirty="0">
                <a:solidFill>
                  <a:srgbClr val="002060"/>
                </a:solidFill>
                <a:ea typeface="Lato Light" panose="020F0502020204030203" pitchFamily="34" charset="0"/>
                <a:cs typeface="Lato Light" panose="020F0502020204030203" pitchFamily="34" charset="0"/>
              </a:rPr>
              <a:t>Wprowadzenie nowego zwolnienia</a:t>
            </a:r>
            <a:r>
              <a:rPr lang="pl-PL" dirty="0">
                <a:solidFill>
                  <a:srgbClr val="002060"/>
                </a:solidFill>
                <a:ea typeface="Lato Light" panose="020F0502020204030203" pitchFamily="34" charset="0"/>
                <a:cs typeface="Lato Light" panose="020F0502020204030203" pitchFamily="34" charset="0"/>
              </a:rPr>
              <a:t> z obowiązku opłacenia składki zdrowotnej z tytułu prowadzenia pozarolniczej działalności, w przypadku gdy osoby te równocześnie pozostają </a:t>
            </a:r>
            <a:br>
              <a:rPr lang="pl-PL" dirty="0">
                <a:solidFill>
                  <a:srgbClr val="002060"/>
                </a:solidFill>
                <a:ea typeface="Lato Light" panose="020F0502020204030203" pitchFamily="34" charset="0"/>
                <a:cs typeface="Lato Light" panose="020F0502020204030203" pitchFamily="34" charset="0"/>
              </a:rPr>
            </a:br>
            <a:r>
              <a:rPr lang="pl-PL" dirty="0">
                <a:solidFill>
                  <a:srgbClr val="002060"/>
                </a:solidFill>
                <a:ea typeface="Lato Light" panose="020F0502020204030203" pitchFamily="34" charset="0"/>
                <a:cs typeface="Lato Light" panose="020F0502020204030203" pitchFamily="34" charset="0"/>
              </a:rPr>
              <a:t>w stosunku pracy,</a:t>
            </a:r>
          </a:p>
          <a:p>
            <a:pPr marL="342900" indent="-342900" algn="just">
              <a:spcAft>
                <a:spcPts val="1200"/>
              </a:spcAft>
              <a:buClr>
                <a:schemeClr val="accent1"/>
              </a:buClr>
              <a:buFont typeface="Wingdings" panose="05000000000000000000" pitchFamily="2" charset="2"/>
              <a:buChar char="q"/>
            </a:pPr>
            <a:endParaRPr lang="pl-PL" dirty="0">
              <a:solidFill>
                <a:srgbClr val="002060"/>
              </a:solidFill>
              <a:ea typeface="Lato Light" panose="020F0502020204030203" pitchFamily="34" charset="0"/>
              <a:cs typeface="Lato Light" panose="020F0502020204030203" pitchFamily="34" charset="0"/>
            </a:endParaRPr>
          </a:p>
          <a:p>
            <a:pPr marL="342900" indent="-342900" algn="just">
              <a:spcAft>
                <a:spcPts val="1200"/>
              </a:spcAft>
              <a:buClr>
                <a:schemeClr val="accent1"/>
              </a:buClr>
              <a:buFont typeface="Wingdings" panose="05000000000000000000" pitchFamily="2" charset="2"/>
              <a:buChar char="q"/>
            </a:pPr>
            <a:r>
              <a:rPr lang="pl-PL" b="1" dirty="0">
                <a:solidFill>
                  <a:srgbClr val="002060"/>
                </a:solidFill>
                <a:ea typeface="Lato Light" panose="020F0502020204030203" pitchFamily="34" charset="0"/>
                <a:cs typeface="Lato Light" panose="020F0502020204030203" pitchFamily="34" charset="0"/>
              </a:rPr>
              <a:t>Zmiana zasady ustalania wielokrotności składki </a:t>
            </a:r>
            <a:r>
              <a:rPr lang="pl-PL" dirty="0">
                <a:solidFill>
                  <a:srgbClr val="002060"/>
                </a:solidFill>
                <a:ea typeface="Lato Light" panose="020F0502020204030203" pitchFamily="34" charset="0"/>
                <a:cs typeface="Lato Light" panose="020F0502020204030203" pitchFamily="34" charset="0"/>
              </a:rPr>
              <a:t>w przypadku prowadzenia </a:t>
            </a:r>
            <a:r>
              <a:rPr lang="pl-PL" b="1" dirty="0">
                <a:solidFill>
                  <a:srgbClr val="002060"/>
                </a:solidFill>
                <a:ea typeface="Lato Light" panose="020F0502020204030203" pitchFamily="34" charset="0"/>
                <a:cs typeface="Lato Light" panose="020F0502020204030203" pitchFamily="34" charset="0"/>
              </a:rPr>
              <a:t>kilku rodzajów </a:t>
            </a:r>
            <a:r>
              <a:rPr lang="pl-PL" dirty="0">
                <a:solidFill>
                  <a:srgbClr val="002060"/>
                </a:solidFill>
                <a:ea typeface="Lato Light" panose="020F0502020204030203" pitchFamily="34" charset="0"/>
                <a:cs typeface="Lato Light" panose="020F0502020204030203" pitchFamily="34" charset="0"/>
              </a:rPr>
              <a:t>pozarolniczej działalności,</a:t>
            </a:r>
          </a:p>
          <a:p>
            <a:pPr marL="342900" indent="-342900" algn="just">
              <a:spcAft>
                <a:spcPts val="1200"/>
              </a:spcAft>
              <a:buClr>
                <a:schemeClr val="accent1"/>
              </a:buClr>
              <a:buFont typeface="Wingdings" panose="05000000000000000000" pitchFamily="2" charset="2"/>
              <a:buChar char="q"/>
            </a:pPr>
            <a:endParaRPr lang="pl-PL" dirty="0">
              <a:solidFill>
                <a:srgbClr val="002060"/>
              </a:solidFill>
              <a:ea typeface="Lato Light" panose="020F0502020204030203" pitchFamily="34" charset="0"/>
              <a:cs typeface="Lato Light" panose="020F0502020204030203" pitchFamily="34" charset="0"/>
            </a:endParaRPr>
          </a:p>
          <a:p>
            <a:pPr marL="342900" indent="-342900" algn="just">
              <a:spcAft>
                <a:spcPts val="1200"/>
              </a:spcAft>
              <a:buClr>
                <a:schemeClr val="accent1"/>
              </a:buClr>
              <a:buFont typeface="Wingdings" panose="05000000000000000000" pitchFamily="2" charset="2"/>
              <a:buChar char="q"/>
            </a:pPr>
            <a:r>
              <a:rPr lang="pl-PL" dirty="0">
                <a:solidFill>
                  <a:srgbClr val="002060"/>
                </a:solidFill>
                <a:ea typeface="Lato Light" panose="020F0502020204030203" pitchFamily="34" charset="0"/>
                <a:cs typeface="Lato Light" panose="020F0502020204030203" pitchFamily="34" charset="0"/>
              </a:rPr>
              <a:t>Wprowadzenie </a:t>
            </a:r>
            <a:r>
              <a:rPr lang="pl-PL" b="1" dirty="0">
                <a:solidFill>
                  <a:srgbClr val="002060"/>
                </a:solidFill>
                <a:ea typeface="Lato Light" panose="020F0502020204030203" pitchFamily="34" charset="0"/>
                <a:cs typeface="Lato Light" panose="020F0502020204030203" pitchFamily="34" charset="0"/>
              </a:rPr>
              <a:t>zasady finansowania składki </a:t>
            </a:r>
            <a:r>
              <a:rPr lang="pl-PL" dirty="0">
                <a:solidFill>
                  <a:srgbClr val="002060"/>
                </a:solidFill>
                <a:ea typeface="Lato Light" panose="020F0502020204030203" pitchFamily="34" charset="0"/>
                <a:cs typeface="Lato Light" panose="020F0502020204030203" pitchFamily="34" charset="0"/>
              </a:rPr>
              <a:t>przez pracodawcę od wynagrodzeń z tytułu </a:t>
            </a:r>
            <a:r>
              <a:rPr lang="pl-PL" b="1" dirty="0">
                <a:solidFill>
                  <a:srgbClr val="002060"/>
                </a:solidFill>
                <a:ea typeface="Lato Light" panose="020F0502020204030203" pitchFamily="34" charset="0"/>
                <a:cs typeface="Lato Light" panose="020F0502020204030203" pitchFamily="34" charset="0"/>
              </a:rPr>
              <a:t>nielegalnego zatrudnienia </a:t>
            </a:r>
            <a:r>
              <a:rPr lang="pl-PL" dirty="0">
                <a:solidFill>
                  <a:srgbClr val="002060"/>
                </a:solidFill>
                <a:ea typeface="Lato Light" panose="020F0502020204030203" pitchFamily="34" charset="0"/>
                <a:cs typeface="Lato Light" panose="020F0502020204030203" pitchFamily="34" charset="0"/>
              </a:rPr>
              <a:t>oraz wynagrodzeń nieujawnionych.</a:t>
            </a:r>
          </a:p>
          <a:p>
            <a:pPr algn="just">
              <a:buClr>
                <a:schemeClr val="accent1"/>
              </a:buClr>
            </a:pPr>
            <a:endParaRPr lang="pl-PL" dirty="0">
              <a:solidFill>
                <a:srgbClr val="002060"/>
              </a:solidFill>
              <a:ea typeface="Lato Light" panose="020F0502020204030203" pitchFamily="34" charset="0"/>
              <a:cs typeface="Lato Light" panose="020F0502020204030203" pitchFamily="34" charset="0"/>
            </a:endParaRPr>
          </a:p>
          <a:p>
            <a:pPr algn="just">
              <a:buClr>
                <a:schemeClr val="accent1"/>
              </a:buClr>
            </a:pPr>
            <a:endParaRPr lang="pl-PL" dirty="0">
              <a:solidFill>
                <a:srgbClr val="002060"/>
              </a:solidFill>
              <a:ea typeface="Calibri" panose="020F0502020204030204" pitchFamily="34" charset="0"/>
              <a:cs typeface="Calibri" panose="020F0502020204030204" pitchFamily="34" charset="0"/>
            </a:endParaRPr>
          </a:p>
          <a:p>
            <a:pPr>
              <a:buClr>
                <a:schemeClr val="accent1"/>
              </a:buClr>
            </a:pPr>
            <a:endParaRPr lang="pl-PL" dirty="0">
              <a:latin typeface="Arial" panose="020B0604020202020204" pitchFamily="34" charset="0"/>
              <a:cs typeface="Arial" panose="020B0604020202020204" pitchFamily="34" charset="0"/>
            </a:endParaRPr>
          </a:p>
          <a:p>
            <a:pPr>
              <a:buClr>
                <a:schemeClr val="accent1"/>
              </a:buClr>
            </a:pPr>
            <a:endParaRPr lang="pl-PL" dirty="0">
              <a:latin typeface="Arial" panose="020B0604020202020204" pitchFamily="34" charset="0"/>
              <a:cs typeface="Arial" panose="020B0604020202020204" pitchFamily="34" charset="0"/>
            </a:endParaRPr>
          </a:p>
        </p:txBody>
      </p:sp>
      <p:sp>
        <p:nvSpPr>
          <p:cNvPr id="5" name="Symbol zastępczy tekstu 4"/>
          <p:cNvSpPr>
            <a:spLocks noGrp="1"/>
          </p:cNvSpPr>
          <p:nvPr>
            <p:ph type="body" sz="quarter" idx="13"/>
          </p:nvPr>
        </p:nvSpPr>
        <p:spPr/>
        <p:txBody>
          <a:bodyPr>
            <a:normAutofit fontScale="92500"/>
          </a:bodyPr>
          <a:lstStyle/>
          <a:p>
            <a:r>
              <a:rPr lang="pl-PL" altLang="ko-KR" b="1" dirty="0">
                <a:solidFill>
                  <a:srgbClr val="002060"/>
                </a:solidFill>
              </a:rPr>
              <a:t>Zakres zmian w ustawie o świadczeniach opieki zdrowotnej finansowanych ze środków publicznych</a:t>
            </a:r>
          </a:p>
        </p:txBody>
      </p:sp>
      <p:sp>
        <p:nvSpPr>
          <p:cNvPr id="6" name="Symbol zastępczy tekstu 5"/>
          <p:cNvSpPr>
            <a:spLocks noGrp="1"/>
          </p:cNvSpPr>
          <p:nvPr>
            <p:ph type="body" sz="quarter" idx="14"/>
          </p:nvPr>
        </p:nvSpPr>
        <p:spPr>
          <a:xfrm>
            <a:off x="309712" y="1132384"/>
            <a:ext cx="12025336" cy="1080120"/>
          </a:xfrm>
        </p:spPr>
        <p:txBody>
          <a:bodyPr/>
          <a:lstStyle/>
          <a:p>
            <a:r>
              <a:rPr lang="pl-PL" sz="2400" b="1" dirty="0">
                <a:solidFill>
                  <a:srgbClr val="002060"/>
                </a:solidFill>
                <a:latin typeface="+mn-lt"/>
                <a:cs typeface="Arial" panose="020B0604020202020204" pitchFamily="34" charset="0"/>
              </a:rPr>
              <a:t>Ustawa z dnia 29 października 2021 r. o zmianie ustawy o podatku dochodowym od osób fizycznych, ustawy o podatku dochodowym od osób prawnych oraz niektórych innych ustaw, tzw. Polski Ład </a:t>
            </a:r>
          </a:p>
        </p:txBody>
      </p:sp>
      <p:sp>
        <p:nvSpPr>
          <p:cNvPr id="7" name="Prostokąt 6"/>
          <p:cNvSpPr/>
          <p:nvPr/>
        </p:nvSpPr>
        <p:spPr>
          <a:xfrm>
            <a:off x="6358384" y="8189168"/>
            <a:ext cx="6502400" cy="400110"/>
          </a:xfrm>
          <a:prstGeom prst="rect">
            <a:avLst/>
          </a:prstGeom>
        </p:spPr>
        <p:txBody>
          <a:bodyPr>
            <a:spAutoFit/>
          </a:bodyPr>
          <a:lstStyle/>
          <a:p>
            <a:r>
              <a:rPr lang="pl-PL" altLang="ko-KR" sz="2000" b="1" dirty="0">
                <a:solidFill>
                  <a:srgbClr val="FF0000"/>
                </a:solidFill>
              </a:rPr>
              <a:t>Wejście w życie od 1 stycznia 2022 r. </a:t>
            </a:r>
            <a:endParaRPr lang="pl-PL" sz="2000" b="1" dirty="0">
              <a:solidFill>
                <a:srgbClr val="FF0000"/>
              </a:solidFill>
            </a:endParaRPr>
          </a:p>
        </p:txBody>
      </p:sp>
    </p:spTree>
    <p:extLst>
      <p:ext uri="{BB962C8B-B14F-4D97-AF65-F5344CB8AC3E}">
        <p14:creationId xmlns:p14="http://schemas.microsoft.com/office/powerpoint/2010/main" val="2772380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sz="quarter" idx="12"/>
          </p:nvPr>
        </p:nvSpPr>
        <p:spPr>
          <a:xfrm>
            <a:off x="741760" y="2212504"/>
            <a:ext cx="11521280" cy="6264696"/>
          </a:xfrm>
        </p:spPr>
        <p:txBody>
          <a:bodyPr/>
          <a:lstStyle/>
          <a:p>
            <a:pPr lvl="0">
              <a:buClr>
                <a:schemeClr val="accent1"/>
              </a:buClr>
            </a:pPr>
            <a:r>
              <a:rPr lang="pl-PL" sz="2800" b="1" dirty="0">
                <a:solidFill>
                  <a:srgbClr val="002060"/>
                </a:solidFill>
                <a:latin typeface="+mn-lt"/>
              </a:rPr>
              <a:t>Naliczanie i opłacanie odsetek za zwłokę</a:t>
            </a:r>
            <a:endParaRPr lang="pl-PL" sz="2800" dirty="0">
              <a:solidFill>
                <a:srgbClr val="002060"/>
              </a:solidFill>
              <a:latin typeface="+mn-lt"/>
            </a:endParaRPr>
          </a:p>
          <a:p>
            <a:pPr>
              <a:buClr>
                <a:schemeClr val="accent1"/>
              </a:buClr>
            </a:pPr>
            <a:r>
              <a:rPr lang="pl-PL" sz="2800" dirty="0">
                <a:solidFill>
                  <a:srgbClr val="002060"/>
                </a:solidFill>
                <a:latin typeface="+mn-lt"/>
              </a:rPr>
              <a:t>     Od wpłat dokonanych po 18 września 2021 r. nie trzeba naliczać i opłacać  </a:t>
            </a:r>
            <a:br>
              <a:rPr lang="pl-PL" sz="2800" dirty="0">
                <a:solidFill>
                  <a:srgbClr val="002060"/>
                </a:solidFill>
                <a:latin typeface="+mn-lt"/>
              </a:rPr>
            </a:br>
            <a:r>
              <a:rPr lang="pl-PL" sz="2800" dirty="0">
                <a:solidFill>
                  <a:srgbClr val="002060"/>
                </a:solidFill>
                <a:latin typeface="+mn-lt"/>
              </a:rPr>
              <a:t>     odsetek za zwłokę, jeżeli ich wysokość nie przekracza 1% minimalnego </a:t>
            </a:r>
            <a:br>
              <a:rPr lang="pl-PL" sz="2800" dirty="0">
                <a:solidFill>
                  <a:srgbClr val="002060"/>
                </a:solidFill>
                <a:latin typeface="+mn-lt"/>
              </a:rPr>
            </a:br>
            <a:r>
              <a:rPr lang="pl-PL" sz="2800" dirty="0">
                <a:solidFill>
                  <a:srgbClr val="002060"/>
                </a:solidFill>
                <a:latin typeface="+mn-lt"/>
              </a:rPr>
              <a:t>     wynagrodzenia za pracę (w 2021 r. - 28 zł, w 2022 r. - 30,10 zł). </a:t>
            </a:r>
            <a:br>
              <a:rPr lang="pl-PL" sz="2800" dirty="0">
                <a:solidFill>
                  <a:srgbClr val="002060"/>
                </a:solidFill>
                <a:latin typeface="+mn-lt"/>
              </a:rPr>
            </a:br>
            <a:r>
              <a:rPr lang="pl-PL" sz="2800" dirty="0">
                <a:solidFill>
                  <a:srgbClr val="002060"/>
                </a:solidFill>
                <a:latin typeface="+mn-lt"/>
              </a:rPr>
              <a:t>     Przed 18 września br. odsetki nie były naliczane jeśli ich wysokość nie  </a:t>
            </a:r>
            <a:br>
              <a:rPr lang="pl-PL" sz="2800" dirty="0">
                <a:solidFill>
                  <a:srgbClr val="002060"/>
                </a:solidFill>
                <a:latin typeface="+mn-lt"/>
              </a:rPr>
            </a:br>
            <a:r>
              <a:rPr lang="pl-PL" sz="2800" dirty="0">
                <a:solidFill>
                  <a:srgbClr val="002060"/>
                </a:solidFill>
                <a:latin typeface="+mn-lt"/>
              </a:rPr>
              <a:t>     przekraczała 6,60 zł.</a:t>
            </a:r>
          </a:p>
          <a:p>
            <a:pPr lvl="0">
              <a:buClr>
                <a:schemeClr val="accent1"/>
              </a:buClr>
            </a:pPr>
            <a:endParaRPr lang="pl-PL" sz="1000" b="1" dirty="0">
              <a:solidFill>
                <a:srgbClr val="002060"/>
              </a:solidFill>
              <a:latin typeface="+mn-lt"/>
            </a:endParaRPr>
          </a:p>
          <a:p>
            <a:pPr lvl="0">
              <a:buClr>
                <a:schemeClr val="accent1"/>
              </a:buClr>
            </a:pPr>
            <a:r>
              <a:rPr lang="pl-PL" sz="2800" b="1" dirty="0">
                <a:solidFill>
                  <a:srgbClr val="002060"/>
                </a:solidFill>
                <a:latin typeface="+mn-lt"/>
              </a:rPr>
              <a:t>Informowanie o nadpłacie</a:t>
            </a:r>
            <a:endParaRPr lang="pl-PL" sz="2800" dirty="0">
              <a:solidFill>
                <a:srgbClr val="002060"/>
              </a:solidFill>
              <a:latin typeface="+mn-lt"/>
            </a:endParaRPr>
          </a:p>
          <a:p>
            <a:pPr marL="898525" indent="-365125">
              <a:buClr>
                <a:schemeClr val="accent1"/>
              </a:buClr>
              <a:buFont typeface="Arial" panose="020B0604020202020204" pitchFamily="34" charset="0"/>
              <a:buChar char="•"/>
            </a:pPr>
            <a:r>
              <a:rPr lang="pl-PL" sz="2800" dirty="0">
                <a:solidFill>
                  <a:srgbClr val="002060"/>
                </a:solidFill>
                <a:latin typeface="+mn-lt"/>
              </a:rPr>
              <a:t>ZUS ma obowiązek zawiadomić płatnika składek o kwocie nienależnie opłaconych składek, jeżeli ich wysokość przekroczy dziesięciokrotność kwoty kosztów upomnienia w postępowaniu egzekucyjnym (</a:t>
            </a:r>
            <a:r>
              <a:rPr lang="pl-PL" sz="2800">
                <a:solidFill>
                  <a:srgbClr val="002060"/>
                </a:solidFill>
                <a:latin typeface="+mn-lt"/>
              </a:rPr>
              <a:t>obecnie 160 </a:t>
            </a:r>
            <a:r>
              <a:rPr lang="pl-PL" sz="2800" dirty="0">
                <a:solidFill>
                  <a:srgbClr val="002060"/>
                </a:solidFill>
                <a:latin typeface="+mn-lt"/>
              </a:rPr>
              <a:t>zł). </a:t>
            </a:r>
          </a:p>
          <a:p>
            <a:pPr marL="898525" indent="-365125">
              <a:buClr>
                <a:schemeClr val="accent1"/>
              </a:buClr>
              <a:buFont typeface="Arial" panose="020B0604020202020204" pitchFamily="34" charset="0"/>
              <a:buChar char="•"/>
            </a:pPr>
            <a:r>
              <a:rPr lang="pl-PL" sz="2800" dirty="0">
                <a:solidFill>
                  <a:srgbClr val="002060"/>
                </a:solidFill>
                <a:latin typeface="+mn-lt"/>
              </a:rPr>
              <a:t>Zwrot nadpłaty następuje wyłącznie w formie bezgotówkowej na rachunek bankowy płatnika składek.</a:t>
            </a:r>
          </a:p>
          <a:p>
            <a:pPr>
              <a:buClr>
                <a:schemeClr val="accent1"/>
              </a:buClr>
            </a:pPr>
            <a:endParaRPr lang="pl-PL" dirty="0">
              <a:solidFill>
                <a:srgbClr val="002060"/>
              </a:solidFill>
              <a:latin typeface="Arial" panose="020B0604020202020204" pitchFamily="34" charset="0"/>
              <a:cs typeface="Arial" panose="020B0604020202020204" pitchFamily="34" charset="0"/>
            </a:endParaRPr>
          </a:p>
        </p:txBody>
      </p:sp>
      <p:sp>
        <p:nvSpPr>
          <p:cNvPr id="5" name="Symbol zastępczy tekstu 4"/>
          <p:cNvSpPr>
            <a:spLocks noGrp="1"/>
          </p:cNvSpPr>
          <p:nvPr>
            <p:ph type="body" sz="quarter" idx="13"/>
          </p:nvPr>
        </p:nvSpPr>
        <p:spPr/>
        <p:txBody>
          <a:bodyPr/>
          <a:lstStyle/>
          <a:p>
            <a:r>
              <a:rPr lang="pl-PL" dirty="0"/>
              <a:t>Zmiany w zakresie opłacania i rozliczania składek</a:t>
            </a:r>
            <a:endParaRPr lang="pl-PL" b="1" dirty="0">
              <a:solidFill>
                <a:srgbClr val="002060"/>
              </a:solidFill>
            </a:endParaRPr>
          </a:p>
        </p:txBody>
      </p:sp>
      <p:sp>
        <p:nvSpPr>
          <p:cNvPr id="6" name="Symbol zastępczy tekstu 5"/>
          <p:cNvSpPr>
            <a:spLocks noGrp="1"/>
          </p:cNvSpPr>
          <p:nvPr>
            <p:ph type="body" sz="quarter" idx="14"/>
          </p:nvPr>
        </p:nvSpPr>
        <p:spPr/>
        <p:txBody>
          <a:bodyPr/>
          <a:lstStyle/>
          <a:p>
            <a:r>
              <a:rPr lang="pl-PL" sz="3200" dirty="0">
                <a:solidFill>
                  <a:srgbClr val="002060"/>
                </a:solidFill>
              </a:rPr>
              <a:t>Zmiany od 18 września 2021 r.</a:t>
            </a:r>
            <a:endParaRPr lang="pl-PL" sz="3200" b="1" dirty="0">
              <a:solidFill>
                <a:srgbClr val="002060"/>
              </a:solidFill>
              <a:latin typeface="+mn-lt"/>
              <a:cs typeface="Arial" panose="020B0604020202020204" pitchFamily="34" charset="0"/>
            </a:endParaRPr>
          </a:p>
        </p:txBody>
      </p:sp>
    </p:spTree>
    <p:extLst>
      <p:ext uri="{BB962C8B-B14F-4D97-AF65-F5344CB8AC3E}">
        <p14:creationId xmlns:p14="http://schemas.microsoft.com/office/powerpoint/2010/main" val="1126807618"/>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sz="quarter" idx="12"/>
          </p:nvPr>
        </p:nvSpPr>
        <p:spPr>
          <a:xfrm>
            <a:off x="741760" y="2212504"/>
            <a:ext cx="11953328" cy="6336704"/>
          </a:xfrm>
        </p:spPr>
        <p:txBody>
          <a:bodyPr/>
          <a:lstStyle/>
          <a:p>
            <a:pPr lvl="0">
              <a:buClr>
                <a:schemeClr val="accent1"/>
              </a:buClr>
            </a:pPr>
            <a:r>
              <a:rPr lang="pl-PL" sz="2800" b="1" dirty="0">
                <a:solidFill>
                  <a:srgbClr val="002060"/>
                </a:solidFill>
              </a:rPr>
              <a:t>Zmiany w dobrowolnym ubezpieczeniu chorobowym</a:t>
            </a:r>
            <a:endParaRPr lang="pl-PL" sz="2800" dirty="0">
              <a:solidFill>
                <a:srgbClr val="002060"/>
              </a:solidFill>
            </a:endParaRPr>
          </a:p>
          <a:p>
            <a:pPr marL="720725" lvl="1" indent="-457200">
              <a:spcBef>
                <a:spcPts val="600"/>
              </a:spcBef>
              <a:buClr>
                <a:schemeClr val="accent1"/>
              </a:buClr>
            </a:pPr>
            <a:r>
              <a:rPr lang="pl-PL" sz="2400" dirty="0">
                <a:solidFill>
                  <a:srgbClr val="002060"/>
                </a:solidFill>
              </a:rPr>
              <a:t>Nieterminowe opłacenie składek nie spowoduje ustania dobrowolnego ubezpieczenia chorobowego.</a:t>
            </a:r>
          </a:p>
          <a:p>
            <a:pPr marL="720725" lvl="1" indent="-457200">
              <a:spcBef>
                <a:spcPts val="600"/>
              </a:spcBef>
              <a:buClr>
                <a:schemeClr val="accent1"/>
              </a:buClr>
            </a:pPr>
            <a:r>
              <a:rPr lang="pl-PL" sz="2400" dirty="0">
                <a:solidFill>
                  <a:srgbClr val="002060"/>
                </a:solidFill>
              </a:rPr>
              <a:t>Nie będzie obowiązywała zasada obejmowania dobrowolnymi ubezpieczeniami na podstawie tzw. dorozumianego wniosku, czyli opłacania i rozliczania składek na ubezpieczenia bez aktualnego zgłoszenia do nich.</a:t>
            </a:r>
          </a:p>
          <a:p>
            <a:pPr lvl="0">
              <a:buClr>
                <a:schemeClr val="accent1"/>
              </a:buClr>
            </a:pPr>
            <a:endParaRPr lang="pl-PL" sz="1000" dirty="0"/>
          </a:p>
          <a:p>
            <a:pPr lvl="0">
              <a:buClr>
                <a:schemeClr val="accent1"/>
              </a:buClr>
            </a:pPr>
            <a:r>
              <a:rPr lang="pl-PL" sz="2800" b="1" dirty="0">
                <a:solidFill>
                  <a:srgbClr val="002060"/>
                </a:solidFill>
              </a:rPr>
              <a:t>Korekty dokumentów rozliczeniowych</a:t>
            </a:r>
            <a:endParaRPr lang="pl-PL" sz="2800" dirty="0">
              <a:solidFill>
                <a:srgbClr val="002060"/>
              </a:solidFill>
            </a:endParaRPr>
          </a:p>
          <a:p>
            <a:pPr marL="722313" indent="-342900">
              <a:buClr>
                <a:schemeClr val="accent1"/>
              </a:buClr>
              <a:buFont typeface="Arial" panose="020B0604020202020204" pitchFamily="34" charset="0"/>
              <a:buChar char="•"/>
            </a:pPr>
            <a:r>
              <a:rPr lang="pl-PL" sz="2400" dirty="0">
                <a:solidFill>
                  <a:srgbClr val="002060"/>
                </a:solidFill>
              </a:rPr>
              <a:t>Korekty dokumentów rozliczeniowych za styczeń 2022 r. i kolejne miesiące  mogą być składane  wyłącznie w ciągu 5 lat od dnia, w którym upłynął termin opłacenia składek rozliczanych w tych dokumentach.  </a:t>
            </a:r>
          </a:p>
          <a:p>
            <a:pPr marL="722313" indent="-342900">
              <a:buClr>
                <a:schemeClr val="accent1"/>
              </a:buClr>
              <a:buFont typeface="Arial" panose="020B0604020202020204" pitchFamily="34" charset="0"/>
              <a:buChar char="•"/>
            </a:pPr>
            <a:r>
              <a:rPr lang="pl-PL" sz="2400" dirty="0">
                <a:solidFill>
                  <a:srgbClr val="002060"/>
                </a:solidFill>
              </a:rPr>
              <a:t>Dokumenty rozliczeniowe korygujące za okresy rozliczeniowe 1999 - 2021 r. będzie można złożyć najpóźniej do 1 stycznia 2024 r.</a:t>
            </a:r>
          </a:p>
          <a:p>
            <a:pPr marL="722313" indent="-342900">
              <a:buClr>
                <a:schemeClr val="accent1"/>
              </a:buClr>
              <a:buFont typeface="Arial" panose="020B0604020202020204" pitchFamily="34" charset="0"/>
              <a:buChar char="•"/>
            </a:pPr>
            <a:r>
              <a:rPr lang="pl-PL" sz="2400" dirty="0">
                <a:solidFill>
                  <a:srgbClr val="002060"/>
                </a:solidFill>
              </a:rPr>
              <a:t>Po tych terminach korekty podstawy wymiaru składek będą ewidencjonowane wyłącznie na koncie ubezpieczonego z urzędu na podstawie prawomocnego orzeczenia sądu albo prawomocnej decyzji.</a:t>
            </a:r>
          </a:p>
          <a:p>
            <a:pPr marL="722313" indent="-342900">
              <a:buClr>
                <a:schemeClr val="accent1"/>
              </a:buClr>
              <a:buFont typeface="Arial" panose="020B0604020202020204" pitchFamily="34" charset="0"/>
              <a:buChar char="•"/>
            </a:pPr>
            <a:endParaRPr lang="pl-PL" sz="2400" dirty="0">
              <a:solidFill>
                <a:srgbClr val="002060"/>
              </a:solidFill>
            </a:endParaRPr>
          </a:p>
          <a:p>
            <a:pPr marL="342900" indent="-342900">
              <a:buClr>
                <a:schemeClr val="accent1"/>
              </a:buClr>
              <a:buFont typeface="Wingdings" panose="05000000000000000000" pitchFamily="2" charset="2"/>
              <a:buChar char="q"/>
            </a:pPr>
            <a:endParaRPr lang="pl-PL" dirty="0">
              <a:solidFill>
                <a:srgbClr val="002060"/>
              </a:solidFill>
              <a:latin typeface="Arial" panose="020B0604020202020204" pitchFamily="34" charset="0"/>
              <a:cs typeface="Arial" panose="020B0604020202020204" pitchFamily="34" charset="0"/>
            </a:endParaRPr>
          </a:p>
        </p:txBody>
      </p:sp>
      <p:sp>
        <p:nvSpPr>
          <p:cNvPr id="5" name="Symbol zastępczy tekstu 4"/>
          <p:cNvSpPr>
            <a:spLocks noGrp="1"/>
          </p:cNvSpPr>
          <p:nvPr>
            <p:ph type="body" sz="quarter" idx="13"/>
          </p:nvPr>
        </p:nvSpPr>
        <p:spPr/>
        <p:txBody>
          <a:bodyPr/>
          <a:lstStyle/>
          <a:p>
            <a:r>
              <a:rPr lang="pl-PL" dirty="0"/>
              <a:t>Zmiany w zakresie opłacania i rozliczania składek</a:t>
            </a:r>
            <a:endParaRPr lang="pl-PL" b="1" dirty="0">
              <a:solidFill>
                <a:srgbClr val="002060"/>
              </a:solidFill>
            </a:endParaRPr>
          </a:p>
        </p:txBody>
      </p:sp>
      <p:sp>
        <p:nvSpPr>
          <p:cNvPr id="6" name="Symbol zastępczy tekstu 5"/>
          <p:cNvSpPr>
            <a:spLocks noGrp="1"/>
          </p:cNvSpPr>
          <p:nvPr>
            <p:ph type="body" sz="quarter" idx="14"/>
          </p:nvPr>
        </p:nvSpPr>
        <p:spPr/>
        <p:txBody>
          <a:bodyPr/>
          <a:lstStyle/>
          <a:p>
            <a:r>
              <a:rPr lang="pl-PL" sz="3200" dirty="0">
                <a:solidFill>
                  <a:srgbClr val="002060"/>
                </a:solidFill>
              </a:rPr>
              <a:t>Zmiany od 1 stycznia 2022 r.</a:t>
            </a:r>
            <a:endParaRPr lang="pl-PL" sz="3200" b="1" dirty="0">
              <a:solidFill>
                <a:srgbClr val="002060"/>
              </a:solidFill>
              <a:latin typeface="+mn-lt"/>
              <a:cs typeface="Arial" panose="020B0604020202020204" pitchFamily="34" charset="0"/>
            </a:endParaRPr>
          </a:p>
        </p:txBody>
      </p:sp>
    </p:spTree>
    <p:extLst>
      <p:ext uri="{BB962C8B-B14F-4D97-AF65-F5344CB8AC3E}">
        <p14:creationId xmlns:p14="http://schemas.microsoft.com/office/powerpoint/2010/main" val="858125205"/>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sz="quarter" idx="12"/>
          </p:nvPr>
        </p:nvSpPr>
        <p:spPr>
          <a:xfrm>
            <a:off x="741760" y="3076600"/>
            <a:ext cx="9073008" cy="5760640"/>
          </a:xfrm>
        </p:spPr>
        <p:txBody>
          <a:bodyPr/>
          <a:lstStyle/>
          <a:p>
            <a:pPr marL="457200" indent="-457200">
              <a:spcBef>
                <a:spcPts val="1200"/>
              </a:spcBef>
              <a:spcAft>
                <a:spcPts val="1200"/>
              </a:spcAft>
              <a:buClr>
                <a:schemeClr val="accent1"/>
              </a:buClr>
              <a:buFont typeface="Wingdings" panose="05000000000000000000" pitchFamily="2" charset="2"/>
              <a:buChar char="q"/>
            </a:pPr>
            <a:r>
              <a:rPr lang="pl-PL" sz="2800" dirty="0">
                <a:solidFill>
                  <a:srgbClr val="002060"/>
                </a:solidFill>
              </a:rPr>
              <a:t>Obowiązek posiadania profilu informacyjnego </a:t>
            </a:r>
            <a:br>
              <a:rPr lang="pl-PL" sz="2800" dirty="0">
                <a:solidFill>
                  <a:srgbClr val="002060"/>
                </a:solidFill>
              </a:rPr>
            </a:br>
            <a:r>
              <a:rPr lang="pl-PL" sz="2800" dirty="0">
                <a:solidFill>
                  <a:srgbClr val="002060"/>
                </a:solidFill>
              </a:rPr>
              <a:t>na Platformie Usług Elektronicznych (PUE) ZUS </a:t>
            </a:r>
            <a:br>
              <a:rPr lang="pl-PL" sz="2800" dirty="0">
                <a:solidFill>
                  <a:srgbClr val="002060"/>
                </a:solidFill>
              </a:rPr>
            </a:br>
            <a:r>
              <a:rPr lang="pl-PL" sz="2800" dirty="0">
                <a:solidFill>
                  <a:srgbClr val="002060"/>
                </a:solidFill>
              </a:rPr>
              <a:t>oraz przekazanie do ZUS adresu elektronicznego </a:t>
            </a:r>
            <a:br>
              <a:rPr lang="pl-PL" sz="2800" dirty="0">
                <a:solidFill>
                  <a:srgbClr val="002060"/>
                </a:solidFill>
              </a:rPr>
            </a:br>
            <a:r>
              <a:rPr lang="pl-PL" sz="2800" dirty="0">
                <a:solidFill>
                  <a:srgbClr val="002060"/>
                </a:solidFill>
              </a:rPr>
              <a:t>przez każdego płatnika składek.</a:t>
            </a:r>
          </a:p>
          <a:p>
            <a:pPr marL="457200" indent="-457200">
              <a:spcBef>
                <a:spcPts val="1200"/>
              </a:spcBef>
              <a:spcAft>
                <a:spcPts val="1200"/>
              </a:spcAft>
              <a:buClr>
                <a:schemeClr val="accent1"/>
              </a:buClr>
              <a:buFont typeface="Wingdings" panose="05000000000000000000" pitchFamily="2" charset="2"/>
              <a:buChar char="q"/>
            </a:pPr>
            <a:r>
              <a:rPr lang="pl-PL" sz="2800" dirty="0">
                <a:solidFill>
                  <a:srgbClr val="002060"/>
                </a:solidFill>
              </a:rPr>
              <a:t>ZUS założy płatnikowi składek z urzędu profil na PUE ZUS jeśli płatnik sam nie założy swojego profilu.</a:t>
            </a:r>
          </a:p>
          <a:p>
            <a:pPr marL="457200" indent="-457200">
              <a:spcBef>
                <a:spcPts val="1200"/>
              </a:spcBef>
              <a:spcAft>
                <a:spcPts val="1200"/>
              </a:spcAft>
              <a:buClr>
                <a:schemeClr val="accent1"/>
              </a:buClr>
              <a:buFont typeface="Wingdings" panose="05000000000000000000" pitchFamily="2" charset="2"/>
              <a:buChar char="q"/>
            </a:pPr>
            <a:r>
              <a:rPr lang="pl-PL" sz="2800" dirty="0">
                <a:solidFill>
                  <a:srgbClr val="002060"/>
                </a:solidFill>
              </a:rPr>
              <a:t>Profil płatnika na PUE ZUS będzie utrzymywany </a:t>
            </a:r>
            <a:br>
              <a:rPr lang="pl-PL" sz="2800" dirty="0">
                <a:solidFill>
                  <a:srgbClr val="002060"/>
                </a:solidFill>
              </a:rPr>
            </a:br>
            <a:r>
              <a:rPr lang="pl-PL" sz="2800" dirty="0">
                <a:solidFill>
                  <a:srgbClr val="002060"/>
                </a:solidFill>
              </a:rPr>
              <a:t>za cały okres obowiązku rozliczania składek z ZUS. </a:t>
            </a:r>
          </a:p>
        </p:txBody>
      </p:sp>
      <p:sp>
        <p:nvSpPr>
          <p:cNvPr id="5" name="Symbol zastępczy tekstu 4"/>
          <p:cNvSpPr>
            <a:spLocks noGrp="1"/>
          </p:cNvSpPr>
          <p:nvPr>
            <p:ph type="body" sz="quarter" idx="13"/>
          </p:nvPr>
        </p:nvSpPr>
        <p:spPr/>
        <p:txBody>
          <a:bodyPr/>
          <a:lstStyle/>
          <a:p>
            <a:r>
              <a:rPr lang="pl-PL" dirty="0"/>
              <a:t>Zmiany w zakresie opłacania i rozliczania składek</a:t>
            </a:r>
            <a:endParaRPr lang="pl-PL" b="1" dirty="0">
              <a:solidFill>
                <a:srgbClr val="002060"/>
              </a:solidFill>
            </a:endParaRPr>
          </a:p>
        </p:txBody>
      </p:sp>
      <p:sp>
        <p:nvSpPr>
          <p:cNvPr id="6" name="Symbol zastępczy tekstu 5"/>
          <p:cNvSpPr>
            <a:spLocks noGrp="1"/>
          </p:cNvSpPr>
          <p:nvPr>
            <p:ph type="body" sz="quarter" idx="14"/>
          </p:nvPr>
        </p:nvSpPr>
        <p:spPr/>
        <p:txBody>
          <a:bodyPr/>
          <a:lstStyle/>
          <a:p>
            <a:r>
              <a:rPr lang="pl-PL" sz="3200" dirty="0">
                <a:solidFill>
                  <a:srgbClr val="002060"/>
                </a:solidFill>
              </a:rPr>
              <a:t>Zmiany od 1 stycznia 2023 r.</a:t>
            </a:r>
            <a:endParaRPr lang="pl-PL" sz="3200" b="1" dirty="0">
              <a:solidFill>
                <a:srgbClr val="002060"/>
              </a:solidFill>
              <a:latin typeface="+mn-lt"/>
              <a:cs typeface="Arial" panose="020B0604020202020204" pitchFamily="34" charset="0"/>
            </a:endParaRPr>
          </a:p>
        </p:txBody>
      </p:sp>
      <p:sp>
        <p:nvSpPr>
          <p:cNvPr id="7" name="pole tekstowe 6"/>
          <p:cNvSpPr txBox="1"/>
          <p:nvPr/>
        </p:nvSpPr>
        <p:spPr>
          <a:xfrm>
            <a:off x="10174808" y="412304"/>
            <a:ext cx="2191306" cy="779700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pl-PL" sz="50000" b="0" i="0" u="none" strike="noStrike" cap="none" spc="0" normalizeH="0" baseline="0" dirty="0">
                <a:ln>
                  <a:noFill/>
                </a:ln>
                <a:solidFill>
                  <a:schemeClr val="accent1"/>
                </a:solidFill>
                <a:effectLst/>
                <a:uFillTx/>
                <a:latin typeface="+mn-lt"/>
                <a:ea typeface="+mn-ea"/>
                <a:cs typeface="+mn-cs"/>
                <a:sym typeface="Helvetica Light"/>
              </a:rPr>
              <a:t>!</a:t>
            </a:r>
          </a:p>
        </p:txBody>
      </p:sp>
    </p:spTree>
    <p:extLst>
      <p:ext uri="{BB962C8B-B14F-4D97-AF65-F5344CB8AC3E}">
        <p14:creationId xmlns:p14="http://schemas.microsoft.com/office/powerpoint/2010/main" val="3435507116"/>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dirty="0"/>
          </a:p>
        </p:txBody>
      </p:sp>
      <p:sp>
        <p:nvSpPr>
          <p:cNvPr id="3" name="Symbol zastępczy tekstu 2"/>
          <p:cNvSpPr>
            <a:spLocks noGrp="1"/>
          </p:cNvSpPr>
          <p:nvPr>
            <p:ph type="body" sz="quarter" idx="11"/>
          </p:nvPr>
        </p:nvSpPr>
        <p:spPr/>
        <p:txBody>
          <a:bodyPr>
            <a:normAutofit lnSpcReduction="10000"/>
          </a:bodyPr>
          <a:lstStyle/>
          <a:p>
            <a:r>
              <a:rPr lang="pl-PL" dirty="0"/>
              <a:t>Zmiany w zasiłkach, dotyczące przedsiębiorców </a:t>
            </a:r>
            <a:br>
              <a:rPr lang="pl-PL" dirty="0"/>
            </a:br>
            <a:r>
              <a:rPr lang="pl-PL" dirty="0"/>
              <a:t>od 1 stycznia 2022 r.</a:t>
            </a:r>
          </a:p>
        </p:txBody>
      </p:sp>
      <p:sp>
        <p:nvSpPr>
          <p:cNvPr id="4" name="Symbol zastępczy tekstu 3"/>
          <p:cNvSpPr>
            <a:spLocks noGrp="1"/>
          </p:cNvSpPr>
          <p:nvPr>
            <p:ph type="body" sz="quarter" idx="12"/>
          </p:nvPr>
        </p:nvSpPr>
        <p:spPr>
          <a:xfrm>
            <a:off x="777600" y="484312"/>
            <a:ext cx="11413432" cy="2016224"/>
          </a:xfrm>
        </p:spPr>
        <p:txBody>
          <a:bodyPr/>
          <a:lstStyle/>
          <a:p>
            <a:r>
              <a:rPr lang="pl-PL" dirty="0"/>
              <a:t>Zmiany wynikające z ustawy </a:t>
            </a:r>
            <a:br>
              <a:rPr lang="pl-PL" dirty="0"/>
            </a:br>
            <a:r>
              <a:rPr lang="pl-PL" dirty="0"/>
              <a:t>o racjonalizacji systemu ubezpieczeń społecznych</a:t>
            </a:r>
          </a:p>
        </p:txBody>
      </p:sp>
      <p:sp>
        <p:nvSpPr>
          <p:cNvPr id="5" name="Symbol zastępczy tekstu 4"/>
          <p:cNvSpPr>
            <a:spLocks noGrp="1"/>
          </p:cNvSpPr>
          <p:nvPr>
            <p:ph type="body" sz="quarter" idx="13"/>
          </p:nvPr>
        </p:nvSpPr>
        <p:spPr>
          <a:xfrm>
            <a:off x="957784" y="8621216"/>
            <a:ext cx="8208912" cy="432594"/>
          </a:xfrm>
        </p:spPr>
        <p:txBody>
          <a:bodyPr/>
          <a:lstStyle/>
          <a:p>
            <a:r>
              <a:rPr lang="pl-PL" dirty="0"/>
              <a:t>Zakład Ubezpieczeń Społecznych </a:t>
            </a:r>
            <a:br>
              <a:rPr lang="pl-PL" dirty="0"/>
            </a:br>
            <a:r>
              <a:rPr lang="pl-PL" dirty="0"/>
              <a:t>Departament Zasiłków</a:t>
            </a:r>
          </a:p>
        </p:txBody>
      </p:sp>
    </p:spTree>
    <p:extLst>
      <p:ext uri="{BB962C8B-B14F-4D97-AF65-F5344CB8AC3E}">
        <p14:creationId xmlns:p14="http://schemas.microsoft.com/office/powerpoint/2010/main" val="1503241283"/>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r>
              <a:rPr lang="pl-PL" b="1" dirty="0"/>
              <a:t>2</a:t>
            </a:r>
          </a:p>
        </p:txBody>
      </p:sp>
      <p:sp>
        <p:nvSpPr>
          <p:cNvPr id="5" name="Symbol zastępczy tekstu 4"/>
          <p:cNvSpPr>
            <a:spLocks noGrp="1"/>
          </p:cNvSpPr>
          <p:nvPr>
            <p:ph type="body" sz="quarter" idx="13"/>
          </p:nvPr>
        </p:nvSpPr>
        <p:spPr/>
        <p:txBody>
          <a:bodyPr>
            <a:normAutofit/>
          </a:bodyPr>
          <a:lstStyle/>
          <a:p>
            <a:r>
              <a:rPr lang="pl-PL" sz="1700" b="1" dirty="0"/>
              <a:t>Zmiany wynikające z ustawy o racjonalizacji systemu ubezpieczeń społecznych</a:t>
            </a:r>
            <a:endParaRPr lang="pl-PL" altLang="ko-KR" sz="1700" b="1" dirty="0"/>
          </a:p>
        </p:txBody>
      </p:sp>
      <p:graphicFrame>
        <p:nvGraphicFramePr>
          <p:cNvPr id="6" name="Diagram 5"/>
          <p:cNvGraphicFramePr/>
          <p:nvPr>
            <p:extLst>
              <p:ext uri="{D42A27DB-BD31-4B8C-83A1-F6EECF244321}">
                <p14:modId xmlns:p14="http://schemas.microsoft.com/office/powerpoint/2010/main" val="4117648689"/>
              </p:ext>
            </p:extLst>
          </p:nvPr>
        </p:nvGraphicFramePr>
        <p:xfrm>
          <a:off x="165696" y="988368"/>
          <a:ext cx="12601400" cy="72728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666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ostokąt zaokrąglony 6"/>
          <p:cNvSpPr/>
          <p:nvPr/>
        </p:nvSpPr>
        <p:spPr>
          <a:xfrm>
            <a:off x="237704" y="844352"/>
            <a:ext cx="12529392" cy="2520280"/>
          </a:xfrm>
          <a:prstGeom prst="round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a:ln>
                <a:noFill/>
              </a:ln>
              <a:solidFill>
                <a:srgbClr val="FFFFFF"/>
              </a:solidFill>
              <a:effectLst/>
              <a:uFillTx/>
              <a:latin typeface="+mn-lt"/>
              <a:ea typeface="+mn-ea"/>
              <a:cs typeface="+mn-cs"/>
              <a:sym typeface="Helvetica Light"/>
            </a:endParaRPr>
          </a:p>
        </p:txBody>
      </p:sp>
      <p:sp>
        <p:nvSpPr>
          <p:cNvPr id="2" name="Symbol zastępczy tekstu 1"/>
          <p:cNvSpPr>
            <a:spLocks noGrp="1"/>
          </p:cNvSpPr>
          <p:nvPr>
            <p:ph type="body" sz="quarter" idx="10"/>
          </p:nvPr>
        </p:nvSpPr>
        <p:spPr/>
        <p:txBody>
          <a:bodyPr/>
          <a:lstStyle/>
          <a:p>
            <a:r>
              <a:rPr lang="pl-PL" dirty="0"/>
              <a:t>3</a:t>
            </a:r>
          </a:p>
        </p:txBody>
      </p:sp>
      <p:sp>
        <p:nvSpPr>
          <p:cNvPr id="4" name="Symbol zastępczy tekstu 3"/>
          <p:cNvSpPr>
            <a:spLocks noGrp="1"/>
          </p:cNvSpPr>
          <p:nvPr>
            <p:ph type="body" sz="quarter" idx="12"/>
          </p:nvPr>
        </p:nvSpPr>
        <p:spPr>
          <a:xfrm>
            <a:off x="165696" y="1204392"/>
            <a:ext cx="12241360" cy="1512168"/>
          </a:xfrm>
        </p:spPr>
        <p:txBody>
          <a:bodyPr/>
          <a:lstStyle/>
          <a:p>
            <a:pPr algn="ctr"/>
            <a:r>
              <a:rPr lang="pl-PL" sz="2800" dirty="0"/>
              <a:t>Od 1 stycznia 2022 r. </a:t>
            </a:r>
            <a:r>
              <a:rPr lang="pl-PL" sz="2800" b="1" dirty="0"/>
              <a:t>prawo do zasiłku chorobowego </a:t>
            </a:r>
            <a:r>
              <a:rPr lang="pl-PL" sz="2800" dirty="0"/>
              <a:t>w przypadku osób podlegających dobrowolnemu ubezpieczeniu chorobowemu </a:t>
            </a:r>
            <a:br>
              <a:rPr lang="pl-PL" sz="2800" dirty="0"/>
            </a:br>
            <a:r>
              <a:rPr lang="pl-PL" sz="2800" dirty="0"/>
              <a:t> (osobom prowadzącym pozarolniczą działalność gospodarczą i osobom z nimi współpracującym oraz duchownym)  </a:t>
            </a:r>
            <a:r>
              <a:rPr lang="pl-PL" sz="2800" b="1" dirty="0"/>
              <a:t>przysługiwać będzie </a:t>
            </a:r>
            <a:r>
              <a:rPr lang="pl-PL" sz="2800" dirty="0"/>
              <a:t>w przypadku: </a:t>
            </a:r>
          </a:p>
          <a:p>
            <a:pPr marL="342900" indent="-342900">
              <a:buFont typeface="Arial" panose="020B0604020202020204" pitchFamily="34" charset="0"/>
              <a:buChar char="•"/>
            </a:pPr>
            <a:endParaRPr lang="pl-PL" sz="2000" dirty="0"/>
          </a:p>
        </p:txBody>
      </p:sp>
      <p:sp>
        <p:nvSpPr>
          <p:cNvPr id="5" name="Symbol zastępczy tekstu 4"/>
          <p:cNvSpPr>
            <a:spLocks noGrp="1"/>
          </p:cNvSpPr>
          <p:nvPr>
            <p:ph type="body" sz="quarter" idx="13"/>
          </p:nvPr>
        </p:nvSpPr>
        <p:spPr/>
        <p:txBody>
          <a:bodyPr>
            <a:noAutofit/>
          </a:bodyPr>
          <a:lstStyle/>
          <a:p>
            <a:pPr lvl="0" rtl="0"/>
            <a:r>
              <a:rPr lang="pl-PL" sz="1600" b="1" dirty="0">
                <a:latin typeface="Calibri" panose="020F0502020204030204" pitchFamily="34" charset="0"/>
              </a:rPr>
              <a:t>Prawo do zasiłków pomimo spóźnienia w opłaceniu składki na dobrowolne ubezpieczenie chorobowe</a:t>
            </a:r>
          </a:p>
        </p:txBody>
      </p:sp>
      <p:sp>
        <p:nvSpPr>
          <p:cNvPr id="11" name="pole tekstowe 10"/>
          <p:cNvSpPr txBox="1"/>
          <p:nvPr/>
        </p:nvSpPr>
        <p:spPr>
          <a:xfrm>
            <a:off x="4342160" y="5361885"/>
            <a:ext cx="4032448" cy="59503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lang="pl-PL" sz="3200" b="1" dirty="0">
                <a:solidFill>
                  <a:schemeClr val="accent1"/>
                </a:solidFill>
              </a:rPr>
              <a:t>n</a:t>
            </a:r>
            <a:r>
              <a:rPr kumimoji="0" lang="pl-PL" sz="3200" b="1" i="0" u="none" strike="noStrike" cap="none" spc="0" normalizeH="0" baseline="0" dirty="0">
                <a:ln>
                  <a:noFill/>
                </a:ln>
                <a:solidFill>
                  <a:schemeClr val="accent1"/>
                </a:solidFill>
                <a:effectLst/>
                <a:uFillTx/>
                <a:sym typeface="Helvetica Light"/>
              </a:rPr>
              <a:t>atomiast:</a:t>
            </a:r>
          </a:p>
        </p:txBody>
      </p:sp>
      <p:sp>
        <p:nvSpPr>
          <p:cNvPr id="3" name="Prostokąt 2"/>
          <p:cNvSpPr/>
          <p:nvPr/>
        </p:nvSpPr>
        <p:spPr>
          <a:xfrm>
            <a:off x="741760" y="3702635"/>
            <a:ext cx="11449272" cy="1384995"/>
          </a:xfrm>
          <a:prstGeom prst="rect">
            <a:avLst/>
          </a:prstGeom>
        </p:spPr>
        <p:txBody>
          <a:bodyPr wrap="square">
            <a:spAutoFit/>
          </a:bodyPr>
          <a:lstStyle/>
          <a:p>
            <a:pPr algn="l">
              <a:lnSpc>
                <a:spcPct val="150000"/>
              </a:lnSpc>
            </a:pPr>
            <a:r>
              <a:rPr lang="pl-PL" sz="2800" b="1" dirty="0">
                <a:solidFill>
                  <a:schemeClr val="tx1"/>
                </a:solidFill>
              </a:rPr>
              <a:t>braku zaległości</a:t>
            </a:r>
            <a:r>
              <a:rPr lang="pl-PL" sz="2800" dirty="0">
                <a:solidFill>
                  <a:schemeClr val="tx1"/>
                </a:solidFill>
              </a:rPr>
              <a:t> z tytułu składek na ubezpieczenia społeczne albo jeżeli kwota tej zaległości nie będzie wyższa niż 1% minimalnego wynagrodzenia </a:t>
            </a:r>
          </a:p>
        </p:txBody>
      </p:sp>
      <p:sp>
        <p:nvSpPr>
          <p:cNvPr id="6" name="Prostokąt 5"/>
          <p:cNvSpPr/>
          <p:nvPr/>
        </p:nvSpPr>
        <p:spPr>
          <a:xfrm>
            <a:off x="792088" y="5956920"/>
            <a:ext cx="11398944" cy="2677656"/>
          </a:xfrm>
          <a:prstGeom prst="rect">
            <a:avLst/>
          </a:prstGeom>
        </p:spPr>
        <p:txBody>
          <a:bodyPr wrap="square">
            <a:spAutoFit/>
          </a:bodyPr>
          <a:lstStyle/>
          <a:p>
            <a:pPr algn="l">
              <a:lnSpc>
                <a:spcPct val="150000"/>
              </a:lnSpc>
              <a:spcAft>
                <a:spcPts val="300"/>
              </a:spcAft>
            </a:pPr>
            <a:r>
              <a:rPr lang="pl-PL" sz="2800" dirty="0">
                <a:solidFill>
                  <a:schemeClr val="tx1"/>
                </a:solidFill>
              </a:rPr>
              <a:t>jeżeli </a:t>
            </a:r>
            <a:r>
              <a:rPr lang="pl-PL" sz="2800" b="1" dirty="0">
                <a:solidFill>
                  <a:schemeClr val="tx1"/>
                </a:solidFill>
              </a:rPr>
              <a:t>kwota zaległośc</a:t>
            </a:r>
            <a:r>
              <a:rPr lang="pl-PL" sz="2800" dirty="0">
                <a:solidFill>
                  <a:schemeClr val="tx1"/>
                </a:solidFill>
              </a:rPr>
              <a:t>i z tytułu składek na ubezpieczenia społeczne będzie </a:t>
            </a:r>
            <a:r>
              <a:rPr lang="pl-PL" sz="2800" b="1" dirty="0">
                <a:solidFill>
                  <a:schemeClr val="tx1"/>
                </a:solidFill>
              </a:rPr>
              <a:t>wyższa niż 1% </a:t>
            </a:r>
            <a:r>
              <a:rPr lang="pl-PL" sz="2800" dirty="0">
                <a:solidFill>
                  <a:schemeClr val="tx1"/>
                </a:solidFill>
              </a:rPr>
              <a:t>minimalnego wynagrodzenia, prawo do zasiłku będzie przysługiwało </a:t>
            </a:r>
            <a:r>
              <a:rPr lang="pl-PL" sz="2800" b="1" dirty="0">
                <a:solidFill>
                  <a:schemeClr val="tx1"/>
                </a:solidFill>
              </a:rPr>
              <a:t>po spłacie zadłużenia </a:t>
            </a:r>
            <a:r>
              <a:rPr lang="pl-PL" sz="2800" dirty="0">
                <a:solidFill>
                  <a:schemeClr val="tx1"/>
                </a:solidFill>
              </a:rPr>
              <a:t>(w ciągu 6 miesięcy od powstania prawa do świadczenia). </a:t>
            </a:r>
          </a:p>
        </p:txBody>
      </p:sp>
    </p:spTree>
    <p:extLst>
      <p:ext uri="{BB962C8B-B14F-4D97-AF65-F5344CB8AC3E}">
        <p14:creationId xmlns:p14="http://schemas.microsoft.com/office/powerpoint/2010/main" val="2512444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r>
              <a:rPr lang="pl-PL" dirty="0"/>
              <a:t>4</a:t>
            </a:r>
          </a:p>
        </p:txBody>
      </p:sp>
      <p:sp>
        <p:nvSpPr>
          <p:cNvPr id="5" name="Symbol zastępczy tekstu 4"/>
          <p:cNvSpPr>
            <a:spLocks noGrp="1"/>
          </p:cNvSpPr>
          <p:nvPr>
            <p:ph type="body" sz="quarter" idx="13"/>
          </p:nvPr>
        </p:nvSpPr>
        <p:spPr/>
        <p:txBody>
          <a:bodyPr>
            <a:normAutofit fontScale="92500" lnSpcReduction="20000"/>
          </a:bodyPr>
          <a:lstStyle/>
          <a:p>
            <a:pPr lvl="0" rtl="0"/>
            <a:r>
              <a:rPr lang="pl-PL" sz="1700" b="1" dirty="0">
                <a:latin typeface="Calibri" panose="020F0502020204030204" pitchFamily="34" charset="0"/>
              </a:rPr>
              <a:t>Uproszczenie zasad ustalania okresu zasiłkowego</a:t>
            </a:r>
          </a:p>
          <a:p>
            <a:endParaRPr lang="pl-PL" dirty="0"/>
          </a:p>
        </p:txBody>
      </p:sp>
      <p:graphicFrame>
        <p:nvGraphicFramePr>
          <p:cNvPr id="8" name="Diagram 7"/>
          <p:cNvGraphicFramePr/>
          <p:nvPr>
            <p:extLst>
              <p:ext uri="{D42A27DB-BD31-4B8C-83A1-F6EECF244321}">
                <p14:modId xmlns:p14="http://schemas.microsoft.com/office/powerpoint/2010/main" val="2244761076"/>
              </p:ext>
            </p:extLst>
          </p:nvPr>
        </p:nvGraphicFramePr>
        <p:xfrm>
          <a:off x="453728" y="700336"/>
          <a:ext cx="12241360" cy="77768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pole tekstowe 9"/>
          <p:cNvSpPr txBox="1"/>
          <p:nvPr/>
        </p:nvSpPr>
        <p:spPr>
          <a:xfrm>
            <a:off x="477640" y="8677836"/>
            <a:ext cx="9841184" cy="34881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lvl="0"/>
            <a:r>
              <a:rPr lang="pl-PL" sz="1600" b="1" dirty="0">
                <a:solidFill>
                  <a:schemeClr val="tx1"/>
                </a:solidFill>
              </a:rPr>
              <a:t>* Jeżeli niezdolność do pracy została spowodowana gruźlicą lub gdy niezdolność do pracy występuje w trakcie ciąży</a:t>
            </a:r>
            <a:endParaRPr lang="pl-PL" sz="1600" dirty="0">
              <a:solidFill>
                <a:schemeClr val="tx1"/>
              </a:solidFill>
            </a:endParaRPr>
          </a:p>
        </p:txBody>
      </p:sp>
    </p:spTree>
    <p:extLst>
      <p:ext uri="{BB962C8B-B14F-4D97-AF65-F5344CB8AC3E}">
        <p14:creationId xmlns:p14="http://schemas.microsoft.com/office/powerpoint/2010/main" val="4119870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r>
              <a:rPr lang="pl-PL" dirty="0"/>
              <a:t>7</a:t>
            </a:r>
          </a:p>
        </p:txBody>
      </p:sp>
      <p:sp>
        <p:nvSpPr>
          <p:cNvPr id="5" name="Symbol zastępczy tekstu 4"/>
          <p:cNvSpPr>
            <a:spLocks noGrp="1"/>
          </p:cNvSpPr>
          <p:nvPr>
            <p:ph type="body" sz="quarter" idx="13"/>
          </p:nvPr>
        </p:nvSpPr>
        <p:spPr/>
        <p:txBody>
          <a:bodyPr>
            <a:normAutofit fontScale="92500" lnSpcReduction="20000"/>
          </a:bodyPr>
          <a:lstStyle/>
          <a:p>
            <a:pPr lvl="0" rtl="0"/>
            <a:r>
              <a:rPr lang="pl-PL" sz="1700" b="1" dirty="0">
                <a:latin typeface="Calibri" panose="020F0502020204030204" pitchFamily="34" charset="0"/>
              </a:rPr>
              <a:t>Wyższy zasiłek chorobowy za okres pobytu w szpitalu</a:t>
            </a:r>
          </a:p>
          <a:p>
            <a:endParaRPr lang="pl-PL" dirty="0"/>
          </a:p>
        </p:txBody>
      </p:sp>
      <p:sp>
        <p:nvSpPr>
          <p:cNvPr id="9" name="Prostokąt 8"/>
          <p:cNvSpPr/>
          <p:nvPr/>
        </p:nvSpPr>
        <p:spPr>
          <a:xfrm>
            <a:off x="1029792" y="952798"/>
            <a:ext cx="11161240" cy="286232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r>
              <a:rPr lang="pl-PL" b="1" dirty="0">
                <a:solidFill>
                  <a:schemeClr val="tx1"/>
                </a:solidFill>
              </a:rPr>
              <a:t>Zmiana wysokości zasiłku chorobowego                              za okres pobytu w szpitalu.</a:t>
            </a:r>
          </a:p>
          <a:p>
            <a:r>
              <a:rPr lang="pl-PL" dirty="0">
                <a:solidFill>
                  <a:schemeClr val="tx1"/>
                </a:solidFill>
              </a:rPr>
              <a:t>Od 1 stycznia 2022 r. miesięczny zasiłek chorobowy, </a:t>
            </a:r>
            <a:br>
              <a:rPr lang="pl-PL" dirty="0">
                <a:solidFill>
                  <a:schemeClr val="tx1"/>
                </a:solidFill>
              </a:rPr>
            </a:br>
            <a:r>
              <a:rPr lang="pl-PL" dirty="0">
                <a:solidFill>
                  <a:schemeClr val="tx1"/>
                </a:solidFill>
              </a:rPr>
              <a:t>także za okres pobytu w szpitalu, </a:t>
            </a:r>
            <a:br>
              <a:rPr lang="pl-PL" dirty="0">
                <a:solidFill>
                  <a:schemeClr val="tx1"/>
                </a:solidFill>
              </a:rPr>
            </a:br>
            <a:r>
              <a:rPr lang="pl-PL" dirty="0">
                <a:solidFill>
                  <a:schemeClr val="tx1"/>
                </a:solidFill>
              </a:rPr>
              <a:t>będzie przysługiwał w wysokości 80%.</a:t>
            </a:r>
          </a:p>
        </p:txBody>
      </p:sp>
      <p:graphicFrame>
        <p:nvGraphicFramePr>
          <p:cNvPr id="12" name="Symbol zastępczy zawartości 1"/>
          <p:cNvGraphicFramePr>
            <a:graphicFrameLocks/>
          </p:cNvGraphicFramePr>
          <p:nvPr>
            <p:extLst>
              <p:ext uri="{D42A27DB-BD31-4B8C-83A1-F6EECF244321}">
                <p14:modId xmlns:p14="http://schemas.microsoft.com/office/powerpoint/2010/main" val="2639978908"/>
              </p:ext>
            </p:extLst>
          </p:nvPr>
        </p:nvGraphicFramePr>
        <p:xfrm>
          <a:off x="1605856" y="4225102"/>
          <a:ext cx="9217024" cy="58362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1135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zaokrąglony 8"/>
          <p:cNvSpPr/>
          <p:nvPr/>
        </p:nvSpPr>
        <p:spPr>
          <a:xfrm>
            <a:off x="381720" y="844352"/>
            <a:ext cx="12241360" cy="2448272"/>
          </a:xfrm>
          <a:prstGeom prst="round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a:ln>
                <a:noFill/>
              </a:ln>
              <a:solidFill>
                <a:srgbClr val="FFFFFF"/>
              </a:solidFill>
              <a:effectLst/>
              <a:uFillTx/>
              <a:latin typeface="+mn-lt"/>
              <a:ea typeface="+mn-ea"/>
              <a:cs typeface="+mn-cs"/>
              <a:sym typeface="Helvetica Light"/>
            </a:endParaRPr>
          </a:p>
        </p:txBody>
      </p:sp>
      <p:sp>
        <p:nvSpPr>
          <p:cNvPr id="2" name="Symbol zastępczy tekstu 1"/>
          <p:cNvSpPr>
            <a:spLocks noGrp="1"/>
          </p:cNvSpPr>
          <p:nvPr>
            <p:ph type="body" sz="quarter" idx="10"/>
          </p:nvPr>
        </p:nvSpPr>
        <p:spPr/>
        <p:txBody>
          <a:bodyPr/>
          <a:lstStyle/>
          <a:p>
            <a:r>
              <a:rPr lang="pl-PL" dirty="0"/>
              <a:t>8</a:t>
            </a:r>
          </a:p>
        </p:txBody>
      </p:sp>
      <p:sp>
        <p:nvSpPr>
          <p:cNvPr id="5" name="Symbol zastępczy tekstu 4"/>
          <p:cNvSpPr>
            <a:spLocks noGrp="1"/>
          </p:cNvSpPr>
          <p:nvPr>
            <p:ph type="body" sz="quarter" idx="13"/>
          </p:nvPr>
        </p:nvSpPr>
        <p:spPr/>
        <p:txBody>
          <a:bodyPr>
            <a:normAutofit fontScale="92500" lnSpcReduction="20000"/>
          </a:bodyPr>
          <a:lstStyle/>
          <a:p>
            <a:pPr lvl="0" rtl="0"/>
            <a:r>
              <a:rPr lang="pl-PL" sz="1700" b="1" dirty="0">
                <a:latin typeface="Calibri" panose="020F0502020204030204" pitchFamily="34" charset="0"/>
              </a:rPr>
              <a:t>Krótszy okres zasiłku chorobowego po ustaniu ubezpieczenia</a:t>
            </a:r>
          </a:p>
          <a:p>
            <a:endParaRPr lang="pl-PL" dirty="0"/>
          </a:p>
        </p:txBody>
      </p:sp>
      <p:sp>
        <p:nvSpPr>
          <p:cNvPr id="8" name="Prostokąt 7"/>
          <p:cNvSpPr/>
          <p:nvPr/>
        </p:nvSpPr>
        <p:spPr>
          <a:xfrm>
            <a:off x="669752" y="1276400"/>
            <a:ext cx="11724142" cy="15846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5791" tIns="0" rIns="325791" bIns="0" numCol="1" spcCol="1270" anchor="ctr" anchorCtr="0">
            <a:noAutofit/>
          </a:bodyPr>
          <a:lstStyle/>
          <a:p>
            <a:pPr lvl="0" algn="ctr" defTabSz="1244600">
              <a:lnSpc>
                <a:spcPct val="150000"/>
              </a:lnSpc>
              <a:spcBef>
                <a:spcPct val="0"/>
              </a:spcBef>
              <a:spcAft>
                <a:spcPct val="35000"/>
              </a:spcAft>
            </a:pPr>
            <a:r>
              <a:rPr lang="pl-PL" sz="2800" kern="1200" dirty="0">
                <a:solidFill>
                  <a:schemeClr val="tx1"/>
                </a:solidFill>
              </a:rPr>
              <a:t>Według nowych przepisów zasiłek chorobowy </a:t>
            </a:r>
            <a:r>
              <a:rPr lang="pl-PL" sz="2800" b="1" kern="1200" dirty="0">
                <a:solidFill>
                  <a:schemeClr val="tx1"/>
                </a:solidFill>
              </a:rPr>
              <a:t>po ustaniu ubezpieczenia </a:t>
            </a:r>
            <a:r>
              <a:rPr lang="pl-PL" sz="2800" kern="1200" dirty="0">
                <a:solidFill>
                  <a:schemeClr val="tx1"/>
                </a:solidFill>
              </a:rPr>
              <a:t>będzie można pobierać </a:t>
            </a:r>
            <a:r>
              <a:rPr lang="pl-PL" sz="2800" b="1" kern="1200" dirty="0">
                <a:solidFill>
                  <a:schemeClr val="tx1"/>
                </a:solidFill>
              </a:rPr>
              <a:t>do 91 dni </a:t>
            </a:r>
          </a:p>
          <a:p>
            <a:pPr lvl="0" algn="ctr" defTabSz="1244600">
              <a:lnSpc>
                <a:spcPct val="150000"/>
              </a:lnSpc>
              <a:spcBef>
                <a:spcPct val="0"/>
              </a:spcBef>
              <a:spcAft>
                <a:spcPct val="35000"/>
              </a:spcAft>
            </a:pPr>
            <a:r>
              <a:rPr lang="pl-PL" sz="2800" kern="1200" dirty="0">
                <a:solidFill>
                  <a:schemeClr val="tx1"/>
                </a:solidFill>
              </a:rPr>
              <a:t>– nie dłużej niż do wykorzystania okresu zasiłkowego 182 dni</a:t>
            </a:r>
          </a:p>
        </p:txBody>
      </p:sp>
      <p:sp>
        <p:nvSpPr>
          <p:cNvPr id="3" name="Prostokąt 2"/>
          <p:cNvSpPr/>
          <p:nvPr/>
        </p:nvSpPr>
        <p:spPr>
          <a:xfrm>
            <a:off x="381720" y="3724672"/>
            <a:ext cx="12268750" cy="5262979"/>
          </a:xfrm>
          <a:prstGeom prst="rect">
            <a:avLst/>
          </a:prstGeom>
        </p:spPr>
        <p:txBody>
          <a:bodyPr wrap="square">
            <a:spAutoFit/>
          </a:bodyPr>
          <a:lstStyle/>
          <a:p>
            <a:pPr lvl="0" algn="l">
              <a:lnSpc>
                <a:spcPct val="150000"/>
              </a:lnSpc>
            </a:pPr>
            <a:r>
              <a:rPr lang="pl-PL" sz="2800" dirty="0">
                <a:solidFill>
                  <a:schemeClr val="tx1"/>
                </a:solidFill>
              </a:rPr>
              <a:t>Ograniczenie wypłaty zasiłku chorobowego do 91 dni  </a:t>
            </a:r>
            <a:r>
              <a:rPr lang="pl-PL" sz="2800" b="1" dirty="0">
                <a:solidFill>
                  <a:schemeClr val="tx1"/>
                </a:solidFill>
              </a:rPr>
              <a:t>nie będzie dotyczyć </a:t>
            </a:r>
            <a:r>
              <a:rPr lang="pl-PL" sz="2800" dirty="0">
                <a:solidFill>
                  <a:schemeClr val="tx1"/>
                </a:solidFill>
              </a:rPr>
              <a:t>niezdolności  do pracy spowodowanej:</a:t>
            </a:r>
          </a:p>
          <a:p>
            <a:pPr marL="457200" lvl="0" indent="-457200" algn="l">
              <a:lnSpc>
                <a:spcPct val="150000"/>
              </a:lnSpc>
              <a:buClr>
                <a:schemeClr val="accent1"/>
              </a:buClr>
              <a:buFont typeface="Arial" panose="020B0604020202020204" pitchFamily="34" charset="0"/>
              <a:buChar char="•"/>
            </a:pPr>
            <a:r>
              <a:rPr lang="pl-PL" sz="2800" dirty="0">
                <a:solidFill>
                  <a:schemeClr val="tx1"/>
                </a:solidFill>
              </a:rPr>
              <a:t>gruźlicą,</a:t>
            </a:r>
          </a:p>
          <a:p>
            <a:pPr marL="457200" lvl="0" indent="-457200" algn="l">
              <a:lnSpc>
                <a:spcPct val="150000"/>
              </a:lnSpc>
              <a:buClr>
                <a:schemeClr val="accent1"/>
              </a:buClr>
              <a:buFont typeface="Arial" panose="020B0604020202020204" pitchFamily="34" charset="0"/>
              <a:buChar char="•"/>
            </a:pPr>
            <a:r>
              <a:rPr lang="pl-PL" sz="2800" dirty="0">
                <a:solidFill>
                  <a:schemeClr val="tx1"/>
                </a:solidFill>
              </a:rPr>
              <a:t>ciążą,</a:t>
            </a:r>
          </a:p>
          <a:p>
            <a:pPr marL="457200" lvl="0" indent="-457200" algn="l">
              <a:lnSpc>
                <a:spcPct val="150000"/>
              </a:lnSpc>
              <a:buClr>
                <a:schemeClr val="accent1"/>
              </a:buClr>
              <a:buFont typeface="Arial" panose="020B0604020202020204" pitchFamily="34" charset="0"/>
              <a:buChar char="•"/>
            </a:pPr>
            <a:r>
              <a:rPr lang="pl-PL" sz="2800" dirty="0">
                <a:solidFill>
                  <a:schemeClr val="tx1"/>
                </a:solidFill>
              </a:rPr>
              <a:t>poddaniem się niezbędnym badaniom lekarskim przewidzianym dla kandydatów na dawców komórek, tkanek  i narządów oraz zabiegowi pobrania  komórek, tkanek i narządów.</a:t>
            </a:r>
          </a:p>
          <a:p>
            <a:pPr marL="457200" lvl="0" indent="-457200" algn="l">
              <a:lnSpc>
                <a:spcPct val="150000"/>
              </a:lnSpc>
              <a:buClr>
                <a:schemeClr val="accent1"/>
              </a:buClr>
              <a:buFont typeface="Arial" panose="020B0604020202020204" pitchFamily="34" charset="0"/>
              <a:buChar char="•"/>
            </a:pPr>
            <a:endParaRPr lang="pl-PL" sz="2800" dirty="0">
              <a:solidFill>
                <a:schemeClr val="tx1"/>
              </a:solidFill>
            </a:endParaRPr>
          </a:p>
        </p:txBody>
      </p:sp>
    </p:spTree>
    <p:extLst>
      <p:ext uri="{BB962C8B-B14F-4D97-AF65-F5344CB8AC3E}">
        <p14:creationId xmlns:p14="http://schemas.microsoft.com/office/powerpoint/2010/main" val="1824653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r>
              <a:rPr lang="pl-PL" dirty="0"/>
              <a:t>9</a:t>
            </a:r>
          </a:p>
        </p:txBody>
      </p:sp>
      <p:sp>
        <p:nvSpPr>
          <p:cNvPr id="5" name="Symbol zastępczy tekstu 4"/>
          <p:cNvSpPr>
            <a:spLocks noGrp="1"/>
          </p:cNvSpPr>
          <p:nvPr>
            <p:ph type="body" sz="quarter" idx="13"/>
          </p:nvPr>
        </p:nvSpPr>
        <p:spPr/>
        <p:txBody>
          <a:bodyPr>
            <a:normAutofit fontScale="92500" lnSpcReduction="20000"/>
          </a:bodyPr>
          <a:lstStyle/>
          <a:p>
            <a:r>
              <a:rPr lang="pl-PL" sz="1700" b="1" dirty="0"/>
              <a:t>Obowiązek udzielenia informacji ZUS</a:t>
            </a:r>
          </a:p>
          <a:p>
            <a:endParaRPr lang="pl-PL" dirty="0"/>
          </a:p>
        </p:txBody>
      </p:sp>
      <p:sp>
        <p:nvSpPr>
          <p:cNvPr id="3" name="Prostokąt 2"/>
          <p:cNvSpPr/>
          <p:nvPr/>
        </p:nvSpPr>
        <p:spPr>
          <a:xfrm>
            <a:off x="957784" y="1674763"/>
            <a:ext cx="8784976" cy="3046988"/>
          </a:xfrm>
          <a:prstGeom prst="rect">
            <a:avLst/>
          </a:prstGeom>
        </p:spPr>
        <p:txBody>
          <a:bodyPr wrap="square">
            <a:spAutoFit/>
          </a:bodyPr>
          <a:lstStyle/>
          <a:p>
            <a:pPr lvl="0" rtl="0">
              <a:lnSpc>
                <a:spcPct val="150000"/>
              </a:lnSpc>
            </a:pPr>
            <a:r>
              <a:rPr lang="pl-PL" sz="3200" dirty="0">
                <a:solidFill>
                  <a:schemeClr val="tx1"/>
                </a:solidFill>
              </a:rPr>
              <a:t>Od 1 stycznia 2022 r. ZUS będzie uprawniony                                   do pozyskiwania danych i informacji potrzebnych do ustalenia prawa do zasiłku i jego wysokości </a:t>
            </a:r>
            <a:br>
              <a:rPr lang="pl-PL" sz="3200" dirty="0">
                <a:solidFill>
                  <a:schemeClr val="tx1"/>
                </a:solidFill>
              </a:rPr>
            </a:br>
            <a:r>
              <a:rPr lang="pl-PL" sz="3200" dirty="0">
                <a:solidFill>
                  <a:schemeClr val="tx1"/>
                </a:solidFill>
              </a:rPr>
              <a:t>od ubezpieczonych i płatników składek. </a:t>
            </a:r>
            <a:endParaRPr lang="pl-PL" sz="3200" dirty="0">
              <a:solidFill>
                <a:schemeClr val="tx1"/>
              </a:solidFill>
              <a:latin typeface="Calibri" panose="020F0502020204030204" pitchFamily="34" charset="0"/>
            </a:endParaRPr>
          </a:p>
        </p:txBody>
      </p:sp>
      <p:sp>
        <p:nvSpPr>
          <p:cNvPr id="4" name="Prostokąt 3"/>
          <p:cNvSpPr/>
          <p:nvPr/>
        </p:nvSpPr>
        <p:spPr>
          <a:xfrm>
            <a:off x="957784" y="5596880"/>
            <a:ext cx="8784976" cy="2308324"/>
          </a:xfrm>
          <a:prstGeom prst="rect">
            <a:avLst/>
          </a:prstGeom>
        </p:spPr>
        <p:txBody>
          <a:bodyPr wrap="square">
            <a:spAutoFit/>
          </a:bodyPr>
          <a:lstStyle/>
          <a:p>
            <a:pPr lvl="0" rtl="0">
              <a:lnSpc>
                <a:spcPct val="150000"/>
              </a:lnSpc>
            </a:pPr>
            <a:r>
              <a:rPr lang="pl-PL" sz="3200" b="1" dirty="0">
                <a:solidFill>
                  <a:schemeClr val="tx1"/>
                </a:solidFill>
              </a:rPr>
              <a:t>Nowe uprawienie ZUS </a:t>
            </a:r>
            <a:br>
              <a:rPr lang="pl-PL" sz="3200" b="1" dirty="0">
                <a:solidFill>
                  <a:schemeClr val="tx1"/>
                </a:solidFill>
              </a:rPr>
            </a:br>
            <a:r>
              <a:rPr lang="pl-PL" sz="3200" dirty="0">
                <a:solidFill>
                  <a:schemeClr val="tx1"/>
                </a:solidFill>
              </a:rPr>
              <a:t>ma na celu usprawnienie </a:t>
            </a:r>
            <a:br>
              <a:rPr lang="pl-PL" sz="3200" dirty="0">
                <a:solidFill>
                  <a:schemeClr val="tx1"/>
                </a:solidFill>
              </a:rPr>
            </a:br>
            <a:r>
              <a:rPr lang="pl-PL" sz="3200" dirty="0">
                <a:solidFill>
                  <a:schemeClr val="tx1"/>
                </a:solidFill>
              </a:rPr>
              <a:t>ustalania uprawnień i wypłaty zasiłków. </a:t>
            </a:r>
            <a:endParaRPr lang="pl-PL" sz="3200" dirty="0">
              <a:solidFill>
                <a:schemeClr val="tx1"/>
              </a:solidFill>
              <a:latin typeface="Calibri" panose="020F0502020204030204" pitchFamily="34" charset="0"/>
            </a:endParaRPr>
          </a:p>
        </p:txBody>
      </p:sp>
      <p:sp>
        <p:nvSpPr>
          <p:cNvPr id="6" name="pole tekstowe 5"/>
          <p:cNvSpPr txBox="1"/>
          <p:nvPr/>
        </p:nvSpPr>
        <p:spPr>
          <a:xfrm>
            <a:off x="10174808" y="412304"/>
            <a:ext cx="2191306" cy="779700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pl-PL" sz="50000" b="0" i="0" u="none" strike="noStrike" cap="none" spc="0" normalizeH="0" baseline="0" dirty="0">
                <a:ln>
                  <a:noFill/>
                </a:ln>
                <a:solidFill>
                  <a:schemeClr val="accent1"/>
                </a:solidFill>
                <a:effectLst/>
                <a:uFillTx/>
                <a:latin typeface="+mn-lt"/>
                <a:ea typeface="+mn-ea"/>
                <a:cs typeface="+mn-cs"/>
                <a:sym typeface="Helvetica Light"/>
              </a:rPr>
              <a:t>!</a:t>
            </a:r>
          </a:p>
        </p:txBody>
      </p:sp>
    </p:spTree>
    <p:extLst>
      <p:ext uri="{BB962C8B-B14F-4D97-AF65-F5344CB8AC3E}">
        <p14:creationId xmlns:p14="http://schemas.microsoft.com/office/powerpoint/2010/main" val="2231668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dirty="0"/>
          </a:p>
        </p:txBody>
      </p:sp>
      <p:sp>
        <p:nvSpPr>
          <p:cNvPr id="4" name="Symbol zastępczy tekstu 3"/>
          <p:cNvSpPr>
            <a:spLocks noGrp="1"/>
          </p:cNvSpPr>
          <p:nvPr>
            <p:ph type="body" sz="quarter" idx="12"/>
          </p:nvPr>
        </p:nvSpPr>
        <p:spPr>
          <a:xfrm>
            <a:off x="309712" y="2860576"/>
            <a:ext cx="12097344" cy="3456384"/>
          </a:xfrm>
        </p:spPr>
        <p:txBody>
          <a:bodyPr/>
          <a:lstStyle/>
          <a:p>
            <a:pPr algn="just">
              <a:lnSpc>
                <a:spcPct val="150000"/>
              </a:lnSpc>
            </a:pPr>
            <a:r>
              <a:rPr lang="pl-PL" b="1" dirty="0">
                <a:solidFill>
                  <a:srgbClr val="002060"/>
                </a:solidFill>
                <a:ea typeface="Lato Light" panose="020F0502020204030203" pitchFamily="34" charset="0"/>
                <a:cs typeface="Lato Light" panose="020F0502020204030203" pitchFamily="34" charset="0"/>
              </a:rPr>
              <a:t>Miesięczna podstawa </a:t>
            </a:r>
            <a:r>
              <a:rPr lang="pl-PL" dirty="0">
                <a:solidFill>
                  <a:srgbClr val="002060"/>
                </a:solidFill>
                <a:ea typeface="Lato Light" panose="020F0502020204030203" pitchFamily="34" charset="0"/>
                <a:cs typeface="Lato Light" panose="020F0502020204030203" pitchFamily="34" charset="0"/>
              </a:rPr>
              <a:t>wymiaru składki  ustalana jest od dochodu uzyskiwanego z działalności gospodarczej w miesiącu poprzedzającym miesiąc, za który opłacana jest składka. Nie może być jednak niższa od kwoty minimalnego wynagrodzenia.</a:t>
            </a:r>
          </a:p>
          <a:p>
            <a:pPr algn="just">
              <a:lnSpc>
                <a:spcPct val="150000"/>
              </a:lnSpc>
            </a:pPr>
            <a:r>
              <a:rPr lang="pl-PL" b="1" dirty="0">
                <a:solidFill>
                  <a:srgbClr val="002060"/>
                </a:solidFill>
                <a:ea typeface="Lato Light" panose="020F0502020204030203" pitchFamily="34" charset="0"/>
                <a:cs typeface="Lato Light" panose="020F0502020204030203" pitchFamily="34" charset="0"/>
              </a:rPr>
              <a:t>Ważne:</a:t>
            </a:r>
          </a:p>
          <a:p>
            <a:pPr algn="just">
              <a:lnSpc>
                <a:spcPct val="150000"/>
              </a:lnSpc>
            </a:pPr>
            <a:r>
              <a:rPr lang="pl-PL" dirty="0">
                <a:solidFill>
                  <a:srgbClr val="002060"/>
                </a:solidFill>
                <a:ea typeface="Lato Light" panose="020F0502020204030203" pitchFamily="34" charset="0"/>
                <a:cs typeface="Lato Light" panose="020F0502020204030203" pitchFamily="34" charset="0"/>
              </a:rPr>
              <a:t>Przedsiębiorcy stosujący podatek liniowy obliczają składkę w wysokości </a:t>
            </a:r>
            <a:r>
              <a:rPr lang="pl-PL" b="1" dirty="0">
                <a:solidFill>
                  <a:srgbClr val="002060"/>
                </a:solidFill>
                <a:ea typeface="Lato Light" panose="020F0502020204030203" pitchFamily="34" charset="0"/>
                <a:cs typeface="Lato Light" panose="020F0502020204030203" pitchFamily="34" charset="0"/>
              </a:rPr>
              <a:t>4,9%</a:t>
            </a:r>
            <a:r>
              <a:rPr lang="pl-PL" dirty="0">
                <a:solidFill>
                  <a:srgbClr val="002060"/>
                </a:solidFill>
                <a:ea typeface="Lato Light" panose="020F0502020204030203" pitchFamily="34" charset="0"/>
                <a:cs typeface="Lato Light" panose="020F0502020204030203" pitchFamily="34" charset="0"/>
              </a:rPr>
              <a:t>. Przy czym miesięczna wysokość składki nie może być niższa niż kwota ustalona jako 9% minimalnego wynagrodzenia. Natomiast składka ustalana od podstawy rocznej nie może być niższa niż kwota odpowiadająca 9% iloczynu liczby miesięcy podlegania ubezpieczeniu i minimalnego wynagrodzenia.</a:t>
            </a:r>
            <a:endParaRPr lang="pl-PL" dirty="0">
              <a:cs typeface="Arial" panose="020B0604020202020204" pitchFamily="34" charset="0"/>
            </a:endParaRPr>
          </a:p>
        </p:txBody>
      </p:sp>
      <p:sp>
        <p:nvSpPr>
          <p:cNvPr id="5" name="Symbol zastępczy tekstu 4"/>
          <p:cNvSpPr>
            <a:spLocks noGrp="1"/>
          </p:cNvSpPr>
          <p:nvPr>
            <p:ph type="body" sz="quarter" idx="13"/>
          </p:nvPr>
        </p:nvSpPr>
        <p:spPr/>
        <p:txBody>
          <a:bodyPr/>
          <a:lstStyle/>
          <a:p>
            <a:r>
              <a:rPr lang="pl-PL" altLang="ko-KR" b="1" dirty="0">
                <a:solidFill>
                  <a:srgbClr val="002060"/>
                </a:solidFill>
              </a:rPr>
              <a:t>Zmiany zasad ustalania podstawy wymiaru składki na ubezpieczenie zdrowotne</a:t>
            </a:r>
          </a:p>
        </p:txBody>
      </p:sp>
      <p:sp>
        <p:nvSpPr>
          <p:cNvPr id="6" name="Symbol zastępczy tekstu 5"/>
          <p:cNvSpPr>
            <a:spLocks noGrp="1"/>
          </p:cNvSpPr>
          <p:nvPr>
            <p:ph type="body" sz="quarter" idx="14"/>
          </p:nvPr>
        </p:nvSpPr>
        <p:spPr>
          <a:xfrm>
            <a:off x="309712" y="1132384"/>
            <a:ext cx="12025336" cy="1080120"/>
          </a:xfrm>
        </p:spPr>
        <p:txBody>
          <a:bodyPr/>
          <a:lstStyle/>
          <a:p>
            <a:r>
              <a:rPr lang="pl-PL" sz="3200" b="1" dirty="0">
                <a:latin typeface="+mn-lt"/>
                <a:ea typeface="Lato Bold" panose="020B0604020202020204" charset="0"/>
                <a:cs typeface="Lato Bold" panose="020B0604020202020204" charset="0"/>
              </a:rPr>
              <a:t>Przedsiębiorcy opodatkowani na zasadach ogólnych </a:t>
            </a:r>
            <a:br>
              <a:rPr lang="pl-PL" sz="3200" b="1" dirty="0">
                <a:latin typeface="+mn-lt"/>
                <a:ea typeface="Lato Bold" panose="020B0604020202020204" charset="0"/>
                <a:cs typeface="Lato Bold" panose="020B0604020202020204" charset="0"/>
              </a:rPr>
            </a:br>
            <a:r>
              <a:rPr lang="pl-PL" sz="3200" b="1" dirty="0">
                <a:latin typeface="+mn-lt"/>
                <a:ea typeface="Lato Bold" panose="020B0604020202020204" charset="0"/>
                <a:cs typeface="Lato Bold" panose="020B0604020202020204" charset="0"/>
              </a:rPr>
              <a:t>(skala podatkowa oraz podatek liniowy)</a:t>
            </a:r>
            <a:br>
              <a:rPr lang="pl-PL" sz="2800" b="1" dirty="0">
                <a:latin typeface="+mn-lt"/>
                <a:ea typeface="Lato Bold" panose="020B0604020202020204" charset="0"/>
                <a:cs typeface="Lato Bold" panose="020B0604020202020204" charset="0"/>
              </a:rPr>
            </a:br>
            <a:endParaRPr lang="pl-PL" sz="2800" b="1" dirty="0">
              <a:latin typeface="+mn-lt"/>
              <a:cs typeface="Arial" panose="020B0604020202020204" pitchFamily="34" charset="0"/>
            </a:endParaRPr>
          </a:p>
        </p:txBody>
      </p:sp>
    </p:spTree>
    <p:extLst>
      <p:ext uri="{BB962C8B-B14F-4D97-AF65-F5344CB8AC3E}">
        <p14:creationId xmlns:p14="http://schemas.microsoft.com/office/powerpoint/2010/main" val="784984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r>
              <a:rPr lang="pl-PL" dirty="0"/>
              <a:t>9</a:t>
            </a:r>
          </a:p>
        </p:txBody>
      </p:sp>
      <p:sp>
        <p:nvSpPr>
          <p:cNvPr id="5" name="Symbol zastępczy tekstu 4"/>
          <p:cNvSpPr>
            <a:spLocks noGrp="1"/>
          </p:cNvSpPr>
          <p:nvPr>
            <p:ph type="body" sz="quarter" idx="13"/>
          </p:nvPr>
        </p:nvSpPr>
        <p:spPr/>
        <p:txBody>
          <a:bodyPr>
            <a:normAutofit fontScale="92500" lnSpcReduction="20000"/>
          </a:bodyPr>
          <a:lstStyle/>
          <a:p>
            <a:r>
              <a:rPr lang="pl-PL" sz="1700" b="1" dirty="0"/>
              <a:t>Obowiązek udzielenia informacji ZUS</a:t>
            </a:r>
          </a:p>
          <a:p>
            <a:endParaRPr lang="pl-PL" dirty="0"/>
          </a:p>
        </p:txBody>
      </p:sp>
      <p:sp>
        <p:nvSpPr>
          <p:cNvPr id="3" name="Prostokąt 2"/>
          <p:cNvSpPr/>
          <p:nvPr/>
        </p:nvSpPr>
        <p:spPr>
          <a:xfrm>
            <a:off x="957784" y="1674763"/>
            <a:ext cx="8784976" cy="5909310"/>
          </a:xfrm>
          <a:prstGeom prst="rect">
            <a:avLst/>
          </a:prstGeom>
        </p:spPr>
        <p:txBody>
          <a:bodyPr wrap="square">
            <a:spAutoFit/>
          </a:bodyPr>
          <a:lstStyle/>
          <a:p>
            <a:pPr lvl="0" rtl="0">
              <a:lnSpc>
                <a:spcPct val="150000"/>
              </a:lnSpc>
            </a:pPr>
            <a:r>
              <a:rPr lang="pl-PL" sz="2800" b="1" dirty="0">
                <a:solidFill>
                  <a:schemeClr val="tx1"/>
                </a:solidFill>
              </a:rPr>
              <a:t>ZAPRASZAMY NA SZKOLENIE on-line </a:t>
            </a:r>
            <a:r>
              <a:rPr lang="pl-PL" sz="2800" dirty="0">
                <a:solidFill>
                  <a:schemeClr val="tx1"/>
                </a:solidFill>
              </a:rPr>
              <a:t>organizowane przez Inspektorat ZUS w Dzierżoniowie oraz Urząd Skarbowy</a:t>
            </a:r>
          </a:p>
          <a:p>
            <a:pPr lvl="0" rtl="0">
              <a:lnSpc>
                <a:spcPct val="150000"/>
              </a:lnSpc>
            </a:pPr>
            <a:r>
              <a:rPr lang="pl-PL" sz="2800" dirty="0">
                <a:solidFill>
                  <a:schemeClr val="tx1"/>
                </a:solidFill>
                <a:latin typeface="Calibri" panose="020F0502020204030204" pitchFamily="34" charset="0"/>
              </a:rPr>
              <a:t>w terminie 17 lutego 2022r.</a:t>
            </a:r>
          </a:p>
          <a:p>
            <a:pPr lvl="0" rtl="0">
              <a:lnSpc>
                <a:spcPct val="150000"/>
              </a:lnSpc>
            </a:pPr>
            <a:r>
              <a:rPr lang="pl-PL" sz="2800" dirty="0">
                <a:solidFill>
                  <a:schemeClr val="tx1"/>
                </a:solidFill>
                <a:latin typeface="Calibri" panose="020F0502020204030204" pitchFamily="34" charset="0"/>
              </a:rPr>
              <a:t>Zgłoszenia proszę kierować na skrzynkę:</a:t>
            </a:r>
          </a:p>
          <a:p>
            <a:pPr lvl="0" rtl="0">
              <a:lnSpc>
                <a:spcPct val="150000"/>
              </a:lnSpc>
            </a:pPr>
            <a:r>
              <a:rPr lang="pl-PL" sz="2800" dirty="0">
                <a:solidFill>
                  <a:schemeClr val="tx1"/>
                </a:solidFill>
                <a:latin typeface="Calibri" panose="020F0502020204030204" pitchFamily="34" charset="0"/>
              </a:rPr>
              <a:t>Szkolenia_OKK_Dzierzoniow@zus.pl</a:t>
            </a:r>
          </a:p>
          <a:p>
            <a:pPr lvl="0" rtl="0">
              <a:lnSpc>
                <a:spcPct val="150000"/>
              </a:lnSpc>
            </a:pPr>
            <a:endParaRPr lang="pl-PL" sz="2800" u="sng" dirty="0">
              <a:solidFill>
                <a:schemeClr val="tx1"/>
              </a:solidFill>
              <a:latin typeface="Calibri" panose="020F0502020204030204" pitchFamily="34" charset="0"/>
            </a:endParaRPr>
          </a:p>
          <a:p>
            <a:pPr lvl="0" rtl="0">
              <a:lnSpc>
                <a:spcPct val="150000"/>
              </a:lnSpc>
            </a:pPr>
            <a:r>
              <a:rPr lang="pl-PL" sz="2800" b="1" dirty="0">
                <a:solidFill>
                  <a:schemeClr val="tx1"/>
                </a:solidFill>
                <a:hlinkClick r:id="rId2"/>
              </a:rPr>
              <a:t>Pozostałe terminy szkoleń na stronie: www.zus.pl</a:t>
            </a:r>
            <a:endParaRPr lang="pl-PL" sz="2800" b="1" dirty="0">
              <a:solidFill>
                <a:schemeClr val="tx1"/>
              </a:solidFill>
            </a:endParaRPr>
          </a:p>
          <a:p>
            <a:pPr lvl="0" rtl="0">
              <a:lnSpc>
                <a:spcPct val="150000"/>
              </a:lnSpc>
            </a:pPr>
            <a:r>
              <a:rPr lang="pl-PL" sz="2800" b="1" u="sng" dirty="0">
                <a:solidFill>
                  <a:schemeClr val="tx1"/>
                </a:solidFill>
                <a:latin typeface="Calibri" panose="020F0502020204030204" pitchFamily="34" charset="0"/>
              </a:rPr>
              <a:t>zakładka: szkolenia i wydarzenia</a:t>
            </a:r>
          </a:p>
          <a:p>
            <a:pPr lvl="0" rtl="0">
              <a:lnSpc>
                <a:spcPct val="150000"/>
              </a:lnSpc>
            </a:pPr>
            <a:endParaRPr lang="pl-PL" sz="2800" u="sng" dirty="0">
              <a:solidFill>
                <a:schemeClr val="tx1"/>
              </a:solidFill>
              <a:latin typeface="Calibri" panose="020F0502020204030204" pitchFamily="34" charset="0"/>
            </a:endParaRPr>
          </a:p>
        </p:txBody>
      </p:sp>
      <p:sp>
        <p:nvSpPr>
          <p:cNvPr id="6" name="pole tekstowe 5"/>
          <p:cNvSpPr txBox="1"/>
          <p:nvPr/>
        </p:nvSpPr>
        <p:spPr>
          <a:xfrm>
            <a:off x="10174808" y="412304"/>
            <a:ext cx="2191306" cy="779700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pl-PL" sz="50000" b="0" i="0" u="none" strike="noStrike" cap="none" spc="0" normalizeH="0" baseline="0" dirty="0">
                <a:ln>
                  <a:noFill/>
                </a:ln>
                <a:solidFill>
                  <a:schemeClr val="accent1"/>
                </a:solidFill>
                <a:effectLst/>
                <a:uFillTx/>
                <a:latin typeface="+mn-lt"/>
                <a:ea typeface="+mn-ea"/>
                <a:cs typeface="+mn-cs"/>
                <a:sym typeface="Helvetica Light"/>
              </a:rPr>
              <a:t>!</a:t>
            </a:r>
          </a:p>
        </p:txBody>
      </p:sp>
    </p:spTree>
    <p:extLst>
      <p:ext uri="{BB962C8B-B14F-4D97-AF65-F5344CB8AC3E}">
        <p14:creationId xmlns:p14="http://schemas.microsoft.com/office/powerpoint/2010/main" val="2811870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r>
              <a:rPr lang="pl-PL" dirty="0"/>
              <a:t>9</a:t>
            </a:r>
          </a:p>
        </p:txBody>
      </p:sp>
      <p:sp>
        <p:nvSpPr>
          <p:cNvPr id="5" name="Symbol zastępczy tekstu 4"/>
          <p:cNvSpPr>
            <a:spLocks noGrp="1"/>
          </p:cNvSpPr>
          <p:nvPr>
            <p:ph type="body" sz="quarter" idx="13"/>
          </p:nvPr>
        </p:nvSpPr>
        <p:spPr/>
        <p:txBody>
          <a:bodyPr>
            <a:normAutofit fontScale="92500" lnSpcReduction="20000"/>
          </a:bodyPr>
          <a:lstStyle/>
          <a:p>
            <a:r>
              <a:rPr lang="pl-PL" sz="1700" b="1" dirty="0"/>
              <a:t>Obowiązek udzielenia informacji ZUS</a:t>
            </a:r>
          </a:p>
          <a:p>
            <a:endParaRPr lang="pl-PL" dirty="0"/>
          </a:p>
        </p:txBody>
      </p:sp>
      <p:sp>
        <p:nvSpPr>
          <p:cNvPr id="3" name="Prostokąt 2"/>
          <p:cNvSpPr/>
          <p:nvPr/>
        </p:nvSpPr>
        <p:spPr>
          <a:xfrm>
            <a:off x="759752" y="1780456"/>
            <a:ext cx="8784976" cy="3785652"/>
          </a:xfrm>
          <a:prstGeom prst="rect">
            <a:avLst/>
          </a:prstGeom>
        </p:spPr>
        <p:txBody>
          <a:bodyPr wrap="square">
            <a:spAutoFit/>
          </a:bodyPr>
          <a:lstStyle/>
          <a:p>
            <a:pPr rtl="0">
              <a:lnSpc>
                <a:spcPct val="150000"/>
              </a:lnSpc>
            </a:pPr>
            <a:r>
              <a:rPr lang="pl-PL" sz="2800" b="1" dirty="0">
                <a:solidFill>
                  <a:schemeClr val="tx1"/>
                </a:solidFill>
              </a:rPr>
              <a:t>Telefoniczne dyżury eksperckie w godz. 15.00-17.00 </a:t>
            </a:r>
            <a:br>
              <a:rPr lang="pl-PL" sz="2800" b="1" dirty="0">
                <a:solidFill>
                  <a:schemeClr val="tx1"/>
                </a:solidFill>
              </a:rPr>
            </a:br>
            <a:r>
              <a:rPr lang="pl-PL" sz="2800" dirty="0">
                <a:solidFill>
                  <a:schemeClr val="tx1"/>
                </a:solidFill>
              </a:rPr>
              <a:t>31 stycznia, 7 lutego, 14 lutego i 21 lutego</a:t>
            </a:r>
            <a:br>
              <a:rPr lang="pl-PL" sz="2800" dirty="0">
                <a:solidFill>
                  <a:schemeClr val="tx1"/>
                </a:solidFill>
              </a:rPr>
            </a:br>
            <a:r>
              <a:rPr lang="pl-PL" sz="2800" dirty="0">
                <a:solidFill>
                  <a:schemeClr val="tx1"/>
                </a:solidFill>
              </a:rPr>
              <a:t>pod numerem telefonu: </a:t>
            </a:r>
            <a:r>
              <a:rPr lang="pl-PL" sz="2800" u="sng" dirty="0">
                <a:solidFill>
                  <a:schemeClr val="tx1"/>
                </a:solidFill>
              </a:rPr>
              <a:t>74 649-73-43</a:t>
            </a:r>
          </a:p>
          <a:p>
            <a:pPr rtl="0">
              <a:lnSpc>
                <a:spcPct val="150000"/>
              </a:lnSpc>
            </a:pPr>
            <a:endParaRPr lang="pl-PL" sz="2800" u="sng" dirty="0">
              <a:solidFill>
                <a:schemeClr val="tx1"/>
              </a:solidFill>
              <a:latin typeface="Calibri" panose="020F0502020204030204" pitchFamily="34" charset="0"/>
            </a:endParaRPr>
          </a:p>
          <a:p>
            <a:pPr lvl="0" rtl="0">
              <a:lnSpc>
                <a:spcPct val="150000"/>
              </a:lnSpc>
            </a:pPr>
            <a:r>
              <a:rPr lang="pl-PL" sz="2400" b="1" dirty="0"/>
              <a:t>Infolinia</a:t>
            </a:r>
            <a:r>
              <a:rPr lang="pl-PL" sz="2400" dirty="0"/>
              <a:t> dot. Polskiego Ładu dla przedsiębiorców pod numerem telefonu </a:t>
            </a:r>
            <a:r>
              <a:rPr lang="pl-PL" sz="2400" b="1" dirty="0"/>
              <a:t>22 290 55 00</a:t>
            </a:r>
            <a:endParaRPr lang="pl-PL" sz="2800" b="1" u="sng" dirty="0">
              <a:solidFill>
                <a:schemeClr val="tx1"/>
              </a:solidFill>
              <a:latin typeface="Calibri" panose="020F0502020204030204" pitchFamily="34" charset="0"/>
            </a:endParaRPr>
          </a:p>
        </p:txBody>
      </p:sp>
      <p:sp>
        <p:nvSpPr>
          <p:cNvPr id="6" name="pole tekstowe 5"/>
          <p:cNvSpPr txBox="1"/>
          <p:nvPr/>
        </p:nvSpPr>
        <p:spPr>
          <a:xfrm>
            <a:off x="10174808" y="412304"/>
            <a:ext cx="2191306" cy="779700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pl-PL" sz="50000" b="0" i="0" u="none" strike="noStrike" cap="none" spc="0" normalizeH="0" baseline="0" dirty="0">
                <a:ln>
                  <a:noFill/>
                </a:ln>
                <a:solidFill>
                  <a:schemeClr val="accent1"/>
                </a:solidFill>
                <a:effectLst/>
                <a:uFillTx/>
                <a:latin typeface="+mn-lt"/>
                <a:ea typeface="+mn-ea"/>
                <a:cs typeface="+mn-cs"/>
                <a:sym typeface="Helvetica Light"/>
              </a:rPr>
              <a:t>!</a:t>
            </a:r>
          </a:p>
        </p:txBody>
      </p:sp>
    </p:spTree>
    <p:extLst>
      <p:ext uri="{BB962C8B-B14F-4D97-AF65-F5344CB8AC3E}">
        <p14:creationId xmlns:p14="http://schemas.microsoft.com/office/powerpoint/2010/main" val="244763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656183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dirty="0"/>
          </a:p>
        </p:txBody>
      </p:sp>
      <p:sp>
        <p:nvSpPr>
          <p:cNvPr id="4" name="Symbol zastępczy tekstu 3"/>
          <p:cNvSpPr>
            <a:spLocks noGrp="1"/>
          </p:cNvSpPr>
          <p:nvPr>
            <p:ph type="body" sz="quarter" idx="12"/>
          </p:nvPr>
        </p:nvSpPr>
        <p:spPr>
          <a:xfrm>
            <a:off x="381720" y="2716560"/>
            <a:ext cx="12097344" cy="6192688"/>
          </a:xfrm>
        </p:spPr>
        <p:txBody>
          <a:bodyPr/>
          <a:lstStyle/>
          <a:p>
            <a:pPr algn="just">
              <a:lnSpc>
                <a:spcPct val="150000"/>
              </a:lnSpc>
            </a:pPr>
            <a:r>
              <a:rPr lang="pl-PL" b="1" dirty="0">
                <a:solidFill>
                  <a:srgbClr val="002060"/>
                </a:solidFill>
                <a:ea typeface="Lato Light" panose="020F0502020204030203" pitchFamily="34" charset="0"/>
                <a:cs typeface="Lato Light" panose="020F0502020204030203" pitchFamily="34" charset="0"/>
              </a:rPr>
              <a:t>Roczna podstawa </a:t>
            </a:r>
            <a:r>
              <a:rPr lang="pl-PL" dirty="0">
                <a:solidFill>
                  <a:srgbClr val="002060"/>
                </a:solidFill>
                <a:ea typeface="Lato Light" panose="020F0502020204030203" pitchFamily="34" charset="0"/>
                <a:cs typeface="Lato Light" panose="020F0502020204030203" pitchFamily="34" charset="0"/>
              </a:rPr>
              <a:t>wymiaru składki ustalana jest od dochodu rocznego uzyskiwanego </a:t>
            </a:r>
            <a:br>
              <a:rPr lang="pl-PL" dirty="0">
                <a:solidFill>
                  <a:srgbClr val="002060"/>
                </a:solidFill>
                <a:ea typeface="Lato Light" panose="020F0502020204030203" pitchFamily="34" charset="0"/>
                <a:cs typeface="Lato Light" panose="020F0502020204030203" pitchFamily="34" charset="0"/>
              </a:rPr>
            </a:br>
            <a:r>
              <a:rPr lang="pl-PL" dirty="0">
                <a:solidFill>
                  <a:srgbClr val="002060"/>
                </a:solidFill>
                <a:ea typeface="Lato Light" panose="020F0502020204030203" pitchFamily="34" charset="0"/>
                <a:cs typeface="Lato Light" panose="020F0502020204030203" pitchFamily="34" charset="0"/>
              </a:rPr>
              <a:t>z działalności gospodarczej. Ustalana jest za okres roku składkowego liczonego od lutego </a:t>
            </a:r>
            <a:br>
              <a:rPr lang="pl-PL" dirty="0">
                <a:solidFill>
                  <a:srgbClr val="002060"/>
                </a:solidFill>
                <a:ea typeface="Lato Light" panose="020F0502020204030203" pitchFamily="34" charset="0"/>
                <a:cs typeface="Lato Light" panose="020F0502020204030203" pitchFamily="34" charset="0"/>
              </a:rPr>
            </a:br>
            <a:r>
              <a:rPr lang="pl-PL" dirty="0">
                <a:solidFill>
                  <a:srgbClr val="002060"/>
                </a:solidFill>
                <a:ea typeface="Lato Light" panose="020F0502020204030203" pitchFamily="34" charset="0"/>
                <a:cs typeface="Lato Light" panose="020F0502020204030203" pitchFamily="34" charset="0"/>
              </a:rPr>
              <a:t>do stycznia roku następnego. Nie może być niższa od iloczynu liczby miesięcy podlegania ubezpieczeniu w danym  roku i kwoty minimalnego wynagrodzenia. </a:t>
            </a:r>
          </a:p>
          <a:p>
            <a:pPr marL="342900" indent="-342900" algn="just">
              <a:lnSpc>
                <a:spcPct val="150000"/>
              </a:lnSpc>
              <a:buFont typeface="Wingdings" panose="05000000000000000000" pitchFamily="2" charset="2"/>
              <a:buChar char="q"/>
            </a:pPr>
            <a:endParaRPr lang="pl-PL" dirty="0">
              <a:solidFill>
                <a:srgbClr val="002060"/>
              </a:solidFill>
              <a:ea typeface="Lato Light" panose="020F0502020204030203" pitchFamily="34" charset="0"/>
              <a:cs typeface="Lato Light" panose="020F0502020204030203" pitchFamily="34" charset="0"/>
            </a:endParaRPr>
          </a:p>
          <a:p>
            <a:pPr algn="just">
              <a:lnSpc>
                <a:spcPct val="150000"/>
              </a:lnSpc>
            </a:pPr>
            <a:r>
              <a:rPr kumimoji="0" lang="pl-PL" b="1"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Zwrot nadpłaconej różnicy </a:t>
            </a:r>
            <a:r>
              <a:rPr kumimoji="0" lang="pl-PL" b="0"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 gdy suma składek wpłaconych za poszczególne miesiące roku składkowego jest wyższa od składki rocznej ustalonej od rocznej podstawy wymiaru, przedsiębiorcy przysługuje </a:t>
            </a:r>
            <a:r>
              <a:rPr lang="pl-PL" dirty="0">
                <a:solidFill>
                  <a:srgbClr val="002060"/>
                </a:solidFill>
                <a:ea typeface="Lato Light" panose="020F0502020204030203" pitchFamily="34" charset="0"/>
                <a:cs typeface="Lato Light" panose="020F0502020204030203" pitchFamily="34" charset="0"/>
              </a:rPr>
              <a:t>po zakończeniu roku </a:t>
            </a:r>
            <a:r>
              <a:rPr kumimoji="0" lang="pl-PL" b="0" i="0" u="none" strike="noStrike" kern="0" cap="none" spc="0" normalizeH="0" baseline="0" noProof="0" dirty="0">
                <a:ln>
                  <a:noFill/>
                </a:ln>
                <a:solidFill>
                  <a:srgbClr val="002060"/>
                </a:solidFill>
                <a:effectLst/>
                <a:uLnTx/>
                <a:uFillTx/>
                <a:ea typeface="Lato Light" panose="020F0502020204030203" pitchFamily="34" charset="0"/>
                <a:cs typeface="Lato Light" panose="020F0502020204030203" pitchFamily="34" charset="0"/>
                <a:sym typeface="Helvetica Light"/>
              </a:rPr>
              <a:t> zwrot kwoty stanowiącej różnicę między tymi kwotami. Zwrot na wniosek, pod warunkiem braku zaległości w składkach.</a:t>
            </a:r>
            <a:endParaRPr lang="pl-PL" dirty="0">
              <a:cs typeface="Arial" panose="020B0604020202020204" pitchFamily="34" charset="0"/>
            </a:endParaRPr>
          </a:p>
        </p:txBody>
      </p:sp>
      <p:sp>
        <p:nvSpPr>
          <p:cNvPr id="5" name="Symbol zastępczy tekstu 4"/>
          <p:cNvSpPr>
            <a:spLocks noGrp="1"/>
          </p:cNvSpPr>
          <p:nvPr>
            <p:ph type="body" sz="quarter" idx="13"/>
          </p:nvPr>
        </p:nvSpPr>
        <p:spPr/>
        <p:txBody>
          <a:bodyPr/>
          <a:lstStyle/>
          <a:p>
            <a:r>
              <a:rPr lang="pl-PL" altLang="ko-KR" b="1" dirty="0">
                <a:solidFill>
                  <a:srgbClr val="002060"/>
                </a:solidFill>
              </a:rPr>
              <a:t>Zmiany zasad ustalania podstawy wymiaru składki na ubezpieczenie zdrowotne</a:t>
            </a:r>
          </a:p>
        </p:txBody>
      </p:sp>
      <p:sp>
        <p:nvSpPr>
          <p:cNvPr id="6" name="Symbol zastępczy tekstu 5"/>
          <p:cNvSpPr>
            <a:spLocks noGrp="1"/>
          </p:cNvSpPr>
          <p:nvPr>
            <p:ph type="body" sz="quarter" idx="14"/>
          </p:nvPr>
        </p:nvSpPr>
        <p:spPr>
          <a:xfrm>
            <a:off x="309712" y="1132384"/>
            <a:ext cx="12025336" cy="1080120"/>
          </a:xfrm>
        </p:spPr>
        <p:txBody>
          <a:bodyPr/>
          <a:lstStyle/>
          <a:p>
            <a:r>
              <a:rPr lang="pl-PL" sz="3200" b="1" dirty="0">
                <a:latin typeface="+mn-lt"/>
                <a:ea typeface="Lato Bold" panose="020B0604020202020204" charset="0"/>
                <a:cs typeface="Lato Bold" panose="020B0604020202020204" charset="0"/>
              </a:rPr>
              <a:t>Przedsiębiorcy opodatkowani na zasadach ogólnych </a:t>
            </a:r>
            <a:br>
              <a:rPr lang="pl-PL" sz="3200" b="1" dirty="0">
                <a:latin typeface="+mn-lt"/>
                <a:ea typeface="Lato Bold" panose="020B0604020202020204" charset="0"/>
                <a:cs typeface="Lato Bold" panose="020B0604020202020204" charset="0"/>
              </a:rPr>
            </a:br>
            <a:r>
              <a:rPr lang="pl-PL" sz="3200" b="1" dirty="0">
                <a:latin typeface="+mn-lt"/>
                <a:ea typeface="Lato Bold" panose="020B0604020202020204" charset="0"/>
                <a:cs typeface="Lato Bold" panose="020B0604020202020204" charset="0"/>
              </a:rPr>
              <a:t>(skala podatkowa oraz podatek liniowy) </a:t>
            </a:r>
            <a:r>
              <a:rPr lang="pl-PL" sz="3200" b="1" dirty="0">
                <a:solidFill>
                  <a:srgbClr val="FF0000"/>
                </a:solidFill>
                <a:latin typeface="+mn-lt"/>
                <a:ea typeface="Lato Bold" panose="020B0604020202020204" charset="0"/>
                <a:cs typeface="Lato Bold" panose="020B0604020202020204" charset="0"/>
              </a:rPr>
              <a:t>c.d.</a:t>
            </a:r>
            <a:br>
              <a:rPr lang="pl-PL" sz="2800" b="1" dirty="0">
                <a:latin typeface="+mn-lt"/>
                <a:ea typeface="Lato Bold" panose="020B0604020202020204" charset="0"/>
                <a:cs typeface="Lato Bold" panose="020B0604020202020204" charset="0"/>
              </a:rPr>
            </a:br>
            <a:endParaRPr lang="pl-PL" sz="2800" b="1" dirty="0">
              <a:latin typeface="+mn-lt"/>
              <a:cs typeface="Arial" panose="020B0604020202020204" pitchFamily="34" charset="0"/>
            </a:endParaRPr>
          </a:p>
        </p:txBody>
      </p:sp>
    </p:spTree>
    <p:extLst>
      <p:ext uri="{BB962C8B-B14F-4D97-AF65-F5344CB8AC3E}">
        <p14:creationId xmlns:p14="http://schemas.microsoft.com/office/powerpoint/2010/main" val="2070831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dirty="0"/>
          </a:p>
        </p:txBody>
      </p:sp>
      <p:sp>
        <p:nvSpPr>
          <p:cNvPr id="4" name="Symbol zastępczy tekstu 3"/>
          <p:cNvSpPr>
            <a:spLocks noGrp="1"/>
          </p:cNvSpPr>
          <p:nvPr>
            <p:ph type="body" sz="quarter" idx="12"/>
          </p:nvPr>
        </p:nvSpPr>
        <p:spPr>
          <a:xfrm>
            <a:off x="309712" y="2572544"/>
            <a:ext cx="12385376" cy="6192688"/>
          </a:xfrm>
        </p:spPr>
        <p:txBody>
          <a:bodyPr/>
          <a:lstStyle/>
          <a:p>
            <a:pPr algn="just">
              <a:lnSpc>
                <a:spcPct val="150000"/>
              </a:lnSpc>
              <a:spcBef>
                <a:spcPts val="600"/>
              </a:spcBef>
            </a:pPr>
            <a:r>
              <a:rPr lang="pl-PL" b="1" dirty="0">
                <a:solidFill>
                  <a:srgbClr val="002060"/>
                </a:solidFill>
                <a:ea typeface="Lato Light" panose="020F0502020204030203" pitchFamily="34" charset="0"/>
                <a:cs typeface="Lato Light" panose="020F0502020204030203" pitchFamily="34" charset="0"/>
              </a:rPr>
              <a:t>Miesięczna podstawa </a:t>
            </a:r>
            <a:r>
              <a:rPr lang="pl-PL" dirty="0">
                <a:solidFill>
                  <a:srgbClr val="002060"/>
                </a:solidFill>
                <a:ea typeface="Lato Light" panose="020F0502020204030203" pitchFamily="34" charset="0"/>
                <a:cs typeface="Lato Light" panose="020F0502020204030203" pitchFamily="34" charset="0"/>
              </a:rPr>
              <a:t>wymiaru składki jest zryczałtowana i uzależniona od wysokości uzyskanych przychodów z działalności gospodarczej i wynosi:</a:t>
            </a:r>
          </a:p>
          <a:p>
            <a:pPr marL="342900" indent="-342900" algn="just">
              <a:lnSpc>
                <a:spcPct val="150000"/>
              </a:lnSpc>
              <a:spcBef>
                <a:spcPts val="600"/>
              </a:spcBef>
              <a:buFont typeface="Arial" panose="020B0604020202020204" pitchFamily="34" charset="0"/>
              <a:buChar char="•"/>
            </a:pPr>
            <a:r>
              <a:rPr lang="pl-PL" b="1" dirty="0">
                <a:solidFill>
                  <a:srgbClr val="002060"/>
                </a:solidFill>
                <a:ea typeface="Lato Light" panose="020F0502020204030203" pitchFamily="34" charset="0"/>
                <a:cs typeface="Lato Light" panose="020F0502020204030203" pitchFamily="34" charset="0"/>
              </a:rPr>
              <a:t>60% </a:t>
            </a:r>
            <a:r>
              <a:rPr lang="pl-PL" dirty="0">
                <a:solidFill>
                  <a:srgbClr val="002060"/>
                </a:solidFill>
                <a:ea typeface="Lato Light" panose="020F0502020204030203" pitchFamily="34" charset="0"/>
                <a:cs typeface="Lato Light" panose="020F0502020204030203" pitchFamily="34" charset="0"/>
              </a:rPr>
              <a:t>przeciętnego miesięcznego wynagrodzenia w sektorze przedsiębiorstw w czwartym kwartale roku poprzedniego, włącznie z wypłatami z zysku (dalej: przeciętne wynagrodzenie), jeżeli przychody z działalności gospodarczej nie przekroczyły od początku roku 60 tys. zł,</a:t>
            </a:r>
          </a:p>
          <a:p>
            <a:pPr marL="342900" indent="-342900" algn="just">
              <a:lnSpc>
                <a:spcPct val="150000"/>
              </a:lnSpc>
              <a:spcBef>
                <a:spcPts val="600"/>
              </a:spcBef>
              <a:buFont typeface="Arial" panose="020B0604020202020204" pitchFamily="34" charset="0"/>
              <a:buChar char="•"/>
            </a:pPr>
            <a:r>
              <a:rPr lang="pl-PL" b="1" dirty="0">
                <a:solidFill>
                  <a:srgbClr val="002060"/>
                </a:solidFill>
                <a:ea typeface="Lato Light" panose="020F0502020204030203" pitchFamily="34" charset="0"/>
                <a:cs typeface="Lato Light" panose="020F0502020204030203" pitchFamily="34" charset="0"/>
              </a:rPr>
              <a:t>100% </a:t>
            </a:r>
            <a:r>
              <a:rPr lang="pl-PL" dirty="0">
                <a:solidFill>
                  <a:srgbClr val="002060"/>
                </a:solidFill>
                <a:ea typeface="Lato Light" panose="020F0502020204030203" pitchFamily="34" charset="0"/>
                <a:cs typeface="Lato Light" panose="020F0502020204030203" pitchFamily="34" charset="0"/>
              </a:rPr>
              <a:t>przeciętnego wynagrodzenia, jeżeli przychody z działalności gospodarczej przekroczyły </a:t>
            </a:r>
            <a:br>
              <a:rPr lang="pl-PL" dirty="0">
                <a:solidFill>
                  <a:srgbClr val="002060"/>
                </a:solidFill>
                <a:ea typeface="Lato Light" panose="020F0502020204030203" pitchFamily="34" charset="0"/>
                <a:cs typeface="Lato Light" panose="020F0502020204030203" pitchFamily="34" charset="0"/>
              </a:rPr>
            </a:br>
            <a:r>
              <a:rPr lang="pl-PL" dirty="0">
                <a:solidFill>
                  <a:srgbClr val="002060"/>
                </a:solidFill>
                <a:ea typeface="Lato Light" panose="020F0502020204030203" pitchFamily="34" charset="0"/>
                <a:cs typeface="Lato Light" panose="020F0502020204030203" pitchFamily="34" charset="0"/>
              </a:rPr>
              <a:t>60 tys. zł i nie przekroczyły 300 tys. zł,</a:t>
            </a:r>
          </a:p>
          <a:p>
            <a:pPr marL="342900" indent="-342900" algn="just">
              <a:lnSpc>
                <a:spcPct val="150000"/>
              </a:lnSpc>
              <a:spcBef>
                <a:spcPts val="600"/>
              </a:spcBef>
              <a:buFont typeface="Arial" panose="020B0604020202020204" pitchFamily="34" charset="0"/>
              <a:buChar char="•"/>
            </a:pPr>
            <a:r>
              <a:rPr lang="pl-PL" b="1" dirty="0">
                <a:solidFill>
                  <a:srgbClr val="002060"/>
                </a:solidFill>
                <a:ea typeface="Lato Light" panose="020F0502020204030203" pitchFamily="34" charset="0"/>
                <a:cs typeface="Lato Light" panose="020F0502020204030203" pitchFamily="34" charset="0"/>
              </a:rPr>
              <a:t>180% </a:t>
            </a:r>
            <a:r>
              <a:rPr lang="pl-PL" dirty="0">
                <a:solidFill>
                  <a:srgbClr val="002060"/>
                </a:solidFill>
                <a:ea typeface="Lato Light" panose="020F0502020204030203" pitchFamily="34" charset="0"/>
                <a:cs typeface="Lato Light" panose="020F0502020204030203" pitchFamily="34" charset="0"/>
              </a:rPr>
              <a:t>przeciętnego wynagrodzenia, jeżeli przychody z działalności gospodarczej przekroczyły 300 tys. zł.</a:t>
            </a:r>
          </a:p>
          <a:p>
            <a:pPr algn="just">
              <a:lnSpc>
                <a:spcPct val="150000"/>
              </a:lnSpc>
              <a:spcBef>
                <a:spcPts val="600"/>
              </a:spcBef>
            </a:pPr>
            <a:endParaRPr lang="pl-PL" dirty="0">
              <a:solidFill>
                <a:srgbClr val="002060"/>
              </a:solidFill>
              <a:ea typeface="Lato Light" panose="020F0502020204030203" pitchFamily="34" charset="0"/>
              <a:cs typeface="Lato Light" panose="020F0502020204030203" pitchFamily="34" charset="0"/>
            </a:endParaRPr>
          </a:p>
        </p:txBody>
      </p:sp>
      <p:sp>
        <p:nvSpPr>
          <p:cNvPr id="5" name="Symbol zastępczy tekstu 4"/>
          <p:cNvSpPr>
            <a:spLocks noGrp="1"/>
          </p:cNvSpPr>
          <p:nvPr>
            <p:ph type="body" sz="quarter" idx="13"/>
          </p:nvPr>
        </p:nvSpPr>
        <p:spPr/>
        <p:txBody>
          <a:bodyPr/>
          <a:lstStyle/>
          <a:p>
            <a:r>
              <a:rPr lang="pl-PL" altLang="ko-KR" b="1" dirty="0">
                <a:solidFill>
                  <a:srgbClr val="002060"/>
                </a:solidFill>
              </a:rPr>
              <a:t>Zmiany zasad ustalania podstawy wymiaru składki na ubezpieczenie zdrowotne</a:t>
            </a:r>
          </a:p>
        </p:txBody>
      </p:sp>
      <p:sp>
        <p:nvSpPr>
          <p:cNvPr id="6" name="Symbol zastępczy tekstu 5"/>
          <p:cNvSpPr>
            <a:spLocks noGrp="1"/>
          </p:cNvSpPr>
          <p:nvPr>
            <p:ph type="body" sz="quarter" idx="14"/>
          </p:nvPr>
        </p:nvSpPr>
        <p:spPr>
          <a:xfrm>
            <a:off x="309712" y="1132384"/>
            <a:ext cx="12025336" cy="1080120"/>
          </a:xfrm>
        </p:spPr>
        <p:txBody>
          <a:bodyPr/>
          <a:lstStyle/>
          <a:p>
            <a:r>
              <a:rPr lang="pl-PL" sz="3200" b="1" dirty="0">
                <a:latin typeface="+mn-lt"/>
                <a:ea typeface="Lato Bold" panose="020B0604020202020204" charset="0"/>
                <a:cs typeface="Lato Bold" panose="020B0604020202020204" charset="0"/>
              </a:rPr>
              <a:t>Przedsiębiorcy opodatkowani ryczałtem od przychodów ewidencjonowanych</a:t>
            </a:r>
            <a:endParaRPr lang="pl-PL" sz="3200" b="1" dirty="0">
              <a:latin typeface="+mn-lt"/>
              <a:cs typeface="Arial" panose="020B0604020202020204" pitchFamily="34" charset="0"/>
            </a:endParaRPr>
          </a:p>
        </p:txBody>
      </p:sp>
    </p:spTree>
    <p:extLst>
      <p:ext uri="{BB962C8B-B14F-4D97-AF65-F5344CB8AC3E}">
        <p14:creationId xmlns:p14="http://schemas.microsoft.com/office/powerpoint/2010/main" val="3830045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dirty="0"/>
          </a:p>
        </p:txBody>
      </p:sp>
      <p:sp>
        <p:nvSpPr>
          <p:cNvPr id="4" name="Symbol zastępczy tekstu 3"/>
          <p:cNvSpPr>
            <a:spLocks noGrp="1"/>
          </p:cNvSpPr>
          <p:nvPr>
            <p:ph type="body" sz="quarter" idx="12"/>
          </p:nvPr>
        </p:nvSpPr>
        <p:spPr>
          <a:xfrm>
            <a:off x="309712" y="3796680"/>
            <a:ext cx="12385376" cy="6192688"/>
          </a:xfrm>
        </p:spPr>
        <p:txBody>
          <a:bodyPr/>
          <a:lstStyle/>
          <a:p>
            <a:pPr algn="just">
              <a:lnSpc>
                <a:spcPct val="150000"/>
              </a:lnSpc>
              <a:spcBef>
                <a:spcPts val="600"/>
              </a:spcBef>
            </a:pPr>
            <a:r>
              <a:rPr lang="pl-PL" b="1" dirty="0">
                <a:solidFill>
                  <a:srgbClr val="002060"/>
                </a:solidFill>
                <a:ea typeface="Lato Light" panose="020F0502020204030203" pitchFamily="34" charset="0"/>
                <a:cs typeface="Lato Light" panose="020F0502020204030203" pitchFamily="34" charset="0"/>
              </a:rPr>
              <a:t>Przedsiębiorca, </a:t>
            </a:r>
            <a:r>
              <a:rPr lang="pl-PL" dirty="0">
                <a:solidFill>
                  <a:srgbClr val="002060"/>
                </a:solidFill>
                <a:ea typeface="Lato Light" panose="020F0502020204030203" pitchFamily="34" charset="0"/>
                <a:cs typeface="Lato Light" panose="020F0502020204030203" pitchFamily="34" charset="0"/>
              </a:rPr>
              <a:t>który przez cały poprzedni rok kalendarzowy prowadził działalność gospodarczą </a:t>
            </a:r>
            <a:br>
              <a:rPr lang="pl-PL" dirty="0">
                <a:solidFill>
                  <a:srgbClr val="002060"/>
                </a:solidFill>
                <a:ea typeface="Lato Light" panose="020F0502020204030203" pitchFamily="34" charset="0"/>
                <a:cs typeface="Lato Light" panose="020F0502020204030203" pitchFamily="34" charset="0"/>
              </a:rPr>
            </a:br>
            <a:r>
              <a:rPr lang="pl-PL" dirty="0">
                <a:solidFill>
                  <a:srgbClr val="002060"/>
                </a:solidFill>
                <a:ea typeface="Lato Light" panose="020F0502020204030203" pitchFamily="34" charset="0"/>
                <a:cs typeface="Lato Light" panose="020F0502020204030203" pitchFamily="34" charset="0"/>
              </a:rPr>
              <a:t>i przychody z tej działalności były opodatkowane na zasadach ogólnych lub ryczałtem </a:t>
            </a:r>
            <a:br>
              <a:rPr lang="pl-PL" dirty="0">
                <a:solidFill>
                  <a:srgbClr val="002060"/>
                </a:solidFill>
                <a:ea typeface="Lato Light" panose="020F0502020204030203" pitchFamily="34" charset="0"/>
                <a:cs typeface="Lato Light" panose="020F0502020204030203" pitchFamily="34" charset="0"/>
              </a:rPr>
            </a:br>
            <a:r>
              <a:rPr lang="pl-PL" dirty="0">
                <a:solidFill>
                  <a:srgbClr val="002060"/>
                </a:solidFill>
                <a:ea typeface="Lato Light" panose="020F0502020204030203" pitchFamily="34" charset="0"/>
                <a:cs typeface="Lato Light" panose="020F0502020204030203" pitchFamily="34" charset="0"/>
              </a:rPr>
              <a:t>od przychodów ewidencjonowanych może przy określaniu wysokości miesięcznej podstawy wymiaru </a:t>
            </a:r>
            <a:r>
              <a:rPr lang="pl-PL" b="1" dirty="0">
                <a:solidFill>
                  <a:srgbClr val="002060"/>
                </a:solidFill>
                <a:ea typeface="Lato Light" panose="020F0502020204030203" pitchFamily="34" charset="0"/>
                <a:cs typeface="Lato Light" panose="020F0502020204030203" pitchFamily="34" charset="0"/>
              </a:rPr>
              <a:t>zadeklarować chęć opłacania składki na podstawie kwoty przychodów uzyskanych </a:t>
            </a:r>
            <a:br>
              <a:rPr lang="pl-PL" b="1" dirty="0">
                <a:solidFill>
                  <a:srgbClr val="002060"/>
                </a:solidFill>
                <a:ea typeface="Lato Light" panose="020F0502020204030203" pitchFamily="34" charset="0"/>
                <a:cs typeface="Lato Light" panose="020F0502020204030203" pitchFamily="34" charset="0"/>
              </a:rPr>
            </a:br>
            <a:r>
              <a:rPr lang="pl-PL" b="1" dirty="0">
                <a:solidFill>
                  <a:srgbClr val="002060"/>
                </a:solidFill>
                <a:ea typeface="Lato Light" panose="020F0502020204030203" pitchFamily="34" charset="0"/>
                <a:cs typeface="Lato Light" panose="020F0502020204030203" pitchFamily="34" charset="0"/>
              </a:rPr>
              <a:t>w poprzednim roku kalendarzowym.</a:t>
            </a:r>
            <a:endParaRPr lang="pl-PL" b="1" dirty="0">
              <a:solidFill>
                <a:srgbClr val="002060"/>
              </a:solidFill>
              <a:cs typeface="Calibri" panose="020F0502020204030204" pitchFamily="34" charset="0"/>
            </a:endParaRPr>
          </a:p>
          <a:p>
            <a:pPr>
              <a:lnSpc>
                <a:spcPct val="150000"/>
              </a:lnSpc>
            </a:pPr>
            <a:endParaRPr lang="pl-PL" sz="2800" dirty="0">
              <a:latin typeface="Arial" panose="020B0604020202020204" pitchFamily="34" charset="0"/>
              <a:cs typeface="Arial" panose="020B0604020202020204" pitchFamily="34" charset="0"/>
            </a:endParaRPr>
          </a:p>
        </p:txBody>
      </p:sp>
      <p:sp>
        <p:nvSpPr>
          <p:cNvPr id="5" name="Symbol zastępczy tekstu 4"/>
          <p:cNvSpPr>
            <a:spLocks noGrp="1"/>
          </p:cNvSpPr>
          <p:nvPr>
            <p:ph type="body" sz="quarter" idx="13"/>
          </p:nvPr>
        </p:nvSpPr>
        <p:spPr/>
        <p:txBody>
          <a:bodyPr/>
          <a:lstStyle/>
          <a:p>
            <a:r>
              <a:rPr lang="pl-PL" altLang="ko-KR" b="1" dirty="0">
                <a:solidFill>
                  <a:srgbClr val="002060"/>
                </a:solidFill>
              </a:rPr>
              <a:t>Zmiany zasad ustalania podstawy wymiaru składki na ubezpieczenie zdrowotne</a:t>
            </a:r>
          </a:p>
        </p:txBody>
      </p:sp>
      <p:sp>
        <p:nvSpPr>
          <p:cNvPr id="6" name="Symbol zastępczy tekstu 5"/>
          <p:cNvSpPr>
            <a:spLocks noGrp="1"/>
          </p:cNvSpPr>
          <p:nvPr>
            <p:ph type="body" sz="quarter" idx="14"/>
          </p:nvPr>
        </p:nvSpPr>
        <p:spPr>
          <a:xfrm>
            <a:off x="309712" y="1132384"/>
            <a:ext cx="12025336" cy="1080120"/>
          </a:xfrm>
        </p:spPr>
        <p:txBody>
          <a:bodyPr/>
          <a:lstStyle/>
          <a:p>
            <a:r>
              <a:rPr lang="pl-PL" sz="3200" b="1" dirty="0">
                <a:latin typeface="+mn-lt"/>
                <a:ea typeface="Lato Bold" panose="020B0604020202020204" charset="0"/>
                <a:cs typeface="Lato Bold" panose="020B0604020202020204" charset="0"/>
              </a:rPr>
              <a:t>Przedsiębiorcy opodatkowani ryczałtem od przychodów ewidencjonowanych </a:t>
            </a:r>
            <a:r>
              <a:rPr lang="pl-PL" sz="3200" b="1" dirty="0">
                <a:solidFill>
                  <a:srgbClr val="FF0000"/>
                </a:solidFill>
                <a:latin typeface="+mn-lt"/>
                <a:ea typeface="Lato Bold" panose="020B0604020202020204" charset="0"/>
                <a:cs typeface="Lato Bold" panose="020B0604020202020204" charset="0"/>
              </a:rPr>
              <a:t>c.d.</a:t>
            </a:r>
            <a:br>
              <a:rPr lang="pl-PL" sz="3200" b="1" dirty="0">
                <a:latin typeface="+mn-lt"/>
                <a:ea typeface="Lato Bold" panose="020B0604020202020204" charset="0"/>
                <a:cs typeface="Lato Bold" panose="020B0604020202020204" charset="0"/>
              </a:rPr>
            </a:br>
            <a:endParaRPr lang="pl-PL" sz="3200" b="1" dirty="0">
              <a:latin typeface="+mn-lt"/>
              <a:cs typeface="Arial" panose="020B0604020202020204" pitchFamily="34" charset="0"/>
            </a:endParaRPr>
          </a:p>
        </p:txBody>
      </p:sp>
    </p:spTree>
    <p:extLst>
      <p:ext uri="{BB962C8B-B14F-4D97-AF65-F5344CB8AC3E}">
        <p14:creationId xmlns:p14="http://schemas.microsoft.com/office/powerpoint/2010/main" val="3742921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dirty="0"/>
          </a:p>
        </p:txBody>
      </p:sp>
      <p:sp>
        <p:nvSpPr>
          <p:cNvPr id="4" name="Symbol zastępczy tekstu 3"/>
          <p:cNvSpPr>
            <a:spLocks noGrp="1"/>
          </p:cNvSpPr>
          <p:nvPr>
            <p:ph type="body" sz="quarter" idx="12"/>
          </p:nvPr>
        </p:nvSpPr>
        <p:spPr>
          <a:xfrm>
            <a:off x="309712" y="2716560"/>
            <a:ext cx="12385376" cy="5544616"/>
          </a:xfrm>
        </p:spPr>
        <p:txBody>
          <a:bodyPr/>
          <a:lstStyle/>
          <a:p>
            <a:pPr algn="just">
              <a:lnSpc>
                <a:spcPct val="150000"/>
              </a:lnSpc>
            </a:pPr>
            <a:r>
              <a:rPr lang="pl-PL" b="1" dirty="0">
                <a:solidFill>
                  <a:srgbClr val="002060"/>
                </a:solidFill>
                <a:ea typeface="Lato Light" panose="020F0502020204030203" pitchFamily="34" charset="0"/>
                <a:cs typeface="Lato Light" panose="020F0502020204030203" pitchFamily="34" charset="0"/>
              </a:rPr>
              <a:t>Roczną podstawę </a:t>
            </a:r>
            <a:r>
              <a:rPr lang="pl-PL" dirty="0">
                <a:solidFill>
                  <a:srgbClr val="002060"/>
                </a:solidFill>
                <a:ea typeface="Lato Light" panose="020F0502020204030203" pitchFamily="34" charset="0"/>
                <a:cs typeface="Lato Light" panose="020F0502020204030203" pitchFamily="34" charset="0"/>
              </a:rPr>
              <a:t>wymiaru składki stanowi iloczyn liczby miesięcy w roku kalendarzowym podlegania ubezpieczeniu zdrowotnemu i kwoty odpowiadającej:</a:t>
            </a:r>
          </a:p>
          <a:p>
            <a:pPr marL="342900" indent="-342900" algn="just">
              <a:lnSpc>
                <a:spcPct val="150000"/>
              </a:lnSpc>
              <a:buFont typeface="Arial" panose="020B0604020202020204" pitchFamily="34" charset="0"/>
              <a:buChar char="•"/>
            </a:pPr>
            <a:r>
              <a:rPr lang="pl-PL" b="1" dirty="0">
                <a:solidFill>
                  <a:srgbClr val="002060"/>
                </a:solidFill>
                <a:ea typeface="Lato Light" panose="020F0502020204030203" pitchFamily="34" charset="0"/>
                <a:cs typeface="Lato Light" panose="020F0502020204030203" pitchFamily="34" charset="0"/>
              </a:rPr>
              <a:t>60%</a:t>
            </a:r>
            <a:r>
              <a:rPr lang="pl-PL" dirty="0">
                <a:solidFill>
                  <a:srgbClr val="002060"/>
                </a:solidFill>
                <a:ea typeface="Lato Light" panose="020F0502020204030203" pitchFamily="34" charset="0"/>
                <a:cs typeface="Lato Light" panose="020F0502020204030203" pitchFamily="34" charset="0"/>
              </a:rPr>
              <a:t> przeciętnego miesięcznego wynagrodzenia w sektorze przedsiębiorstw w czwartym kwartale roku poprzedniego, włącznie z wypłatami z zysku (dalej: przeciętne wynagrodzenie), jeżeli przychody z działalności gospodarczej nie przekroczyły od początku roku 60 tys. zł,</a:t>
            </a:r>
          </a:p>
          <a:p>
            <a:pPr marL="342900" indent="-342900" algn="just">
              <a:lnSpc>
                <a:spcPct val="150000"/>
              </a:lnSpc>
              <a:buFont typeface="Arial" panose="020B0604020202020204" pitchFamily="34" charset="0"/>
              <a:buChar char="•"/>
            </a:pPr>
            <a:r>
              <a:rPr lang="pl-PL" b="1" dirty="0">
                <a:solidFill>
                  <a:srgbClr val="002060"/>
                </a:solidFill>
                <a:ea typeface="Lato Light" panose="020F0502020204030203" pitchFamily="34" charset="0"/>
                <a:cs typeface="Lato Light" panose="020F0502020204030203" pitchFamily="34" charset="0"/>
              </a:rPr>
              <a:t>100% </a:t>
            </a:r>
            <a:r>
              <a:rPr lang="pl-PL" dirty="0">
                <a:solidFill>
                  <a:srgbClr val="002060"/>
                </a:solidFill>
                <a:ea typeface="Lato Light" panose="020F0502020204030203" pitchFamily="34" charset="0"/>
                <a:cs typeface="Lato Light" panose="020F0502020204030203" pitchFamily="34" charset="0"/>
              </a:rPr>
              <a:t>przeciętnego wynagrodzenia, jeżeli przychody z działalności gospodarczej przekroczyły </a:t>
            </a:r>
            <a:br>
              <a:rPr lang="pl-PL" dirty="0">
                <a:solidFill>
                  <a:srgbClr val="002060"/>
                </a:solidFill>
                <a:ea typeface="Lato Light" panose="020F0502020204030203" pitchFamily="34" charset="0"/>
                <a:cs typeface="Lato Light" panose="020F0502020204030203" pitchFamily="34" charset="0"/>
              </a:rPr>
            </a:br>
            <a:r>
              <a:rPr lang="pl-PL" dirty="0">
                <a:solidFill>
                  <a:srgbClr val="002060"/>
                </a:solidFill>
                <a:ea typeface="Lato Light" panose="020F0502020204030203" pitchFamily="34" charset="0"/>
                <a:cs typeface="Lato Light" panose="020F0502020204030203" pitchFamily="34" charset="0"/>
              </a:rPr>
              <a:t>60 tys. zł i nie przekroczyły 300 tys. zł,</a:t>
            </a:r>
          </a:p>
          <a:p>
            <a:pPr marL="342900" indent="-342900" algn="just">
              <a:lnSpc>
                <a:spcPct val="150000"/>
              </a:lnSpc>
              <a:buFont typeface="Arial" panose="020B0604020202020204" pitchFamily="34" charset="0"/>
              <a:buChar char="•"/>
            </a:pPr>
            <a:r>
              <a:rPr lang="pl-PL" b="1" dirty="0">
                <a:solidFill>
                  <a:srgbClr val="002060"/>
                </a:solidFill>
                <a:ea typeface="Lato Light" panose="020F0502020204030203" pitchFamily="34" charset="0"/>
                <a:cs typeface="Lato Light" panose="020F0502020204030203" pitchFamily="34" charset="0"/>
              </a:rPr>
              <a:t>180% </a:t>
            </a:r>
            <a:r>
              <a:rPr lang="pl-PL" dirty="0">
                <a:solidFill>
                  <a:srgbClr val="002060"/>
                </a:solidFill>
                <a:ea typeface="Lato Light" panose="020F0502020204030203" pitchFamily="34" charset="0"/>
                <a:cs typeface="Lato Light" panose="020F0502020204030203" pitchFamily="34" charset="0"/>
              </a:rPr>
              <a:t>przeciętnego wynagrodzenia, jeżeli przychody z działalności gospodarczej przekroczyły 300 tys. zł.</a:t>
            </a:r>
          </a:p>
        </p:txBody>
      </p:sp>
      <p:sp>
        <p:nvSpPr>
          <p:cNvPr id="5" name="Symbol zastępczy tekstu 4"/>
          <p:cNvSpPr>
            <a:spLocks noGrp="1"/>
          </p:cNvSpPr>
          <p:nvPr>
            <p:ph type="body" sz="quarter" idx="13"/>
          </p:nvPr>
        </p:nvSpPr>
        <p:spPr/>
        <p:txBody>
          <a:bodyPr/>
          <a:lstStyle/>
          <a:p>
            <a:r>
              <a:rPr lang="pl-PL" altLang="ko-KR" b="1" dirty="0">
                <a:solidFill>
                  <a:srgbClr val="002060"/>
                </a:solidFill>
              </a:rPr>
              <a:t>Zmiany zasad ustalania podstawy wymiaru składki na ubezpieczenie zdrowotne</a:t>
            </a:r>
          </a:p>
        </p:txBody>
      </p:sp>
      <p:sp>
        <p:nvSpPr>
          <p:cNvPr id="6" name="Symbol zastępczy tekstu 5"/>
          <p:cNvSpPr>
            <a:spLocks noGrp="1"/>
          </p:cNvSpPr>
          <p:nvPr>
            <p:ph type="body" sz="quarter" idx="14"/>
          </p:nvPr>
        </p:nvSpPr>
        <p:spPr>
          <a:xfrm>
            <a:off x="309712" y="1132384"/>
            <a:ext cx="12025336" cy="1080120"/>
          </a:xfrm>
        </p:spPr>
        <p:txBody>
          <a:bodyPr/>
          <a:lstStyle/>
          <a:p>
            <a:r>
              <a:rPr lang="pl-PL" sz="3200" b="1" dirty="0">
                <a:latin typeface="+mn-lt"/>
                <a:ea typeface="Lato Bold" panose="020B0604020202020204" charset="0"/>
                <a:cs typeface="Lato Bold" panose="020B0604020202020204" charset="0"/>
              </a:rPr>
              <a:t>Przedsiębiorcy opodatkowani ryczałtem od przychodów ewidencjonowanych </a:t>
            </a:r>
            <a:r>
              <a:rPr lang="pl-PL" sz="3200" b="1" dirty="0">
                <a:solidFill>
                  <a:srgbClr val="FF0000"/>
                </a:solidFill>
                <a:latin typeface="+mn-lt"/>
                <a:ea typeface="Lato Bold" panose="020B0604020202020204" charset="0"/>
                <a:cs typeface="Lato Bold" panose="020B0604020202020204" charset="0"/>
              </a:rPr>
              <a:t>c.d.</a:t>
            </a:r>
            <a:br>
              <a:rPr lang="pl-PL" sz="3200" b="1" dirty="0">
                <a:latin typeface="+mn-lt"/>
                <a:ea typeface="Lato Bold" panose="020B0604020202020204" charset="0"/>
                <a:cs typeface="Lato Bold" panose="020B0604020202020204" charset="0"/>
              </a:rPr>
            </a:br>
            <a:endParaRPr lang="pl-PL" sz="3200" b="1" dirty="0">
              <a:latin typeface="+mn-lt"/>
              <a:cs typeface="Arial" panose="020B0604020202020204" pitchFamily="34" charset="0"/>
            </a:endParaRPr>
          </a:p>
        </p:txBody>
      </p:sp>
    </p:spTree>
    <p:extLst>
      <p:ext uri="{BB962C8B-B14F-4D97-AF65-F5344CB8AC3E}">
        <p14:creationId xmlns:p14="http://schemas.microsoft.com/office/powerpoint/2010/main" val="3169887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p:txBody>
          <a:bodyPr/>
          <a:lstStyle/>
          <a:p>
            <a:endParaRPr lang="pl-PL" dirty="0"/>
          </a:p>
        </p:txBody>
      </p:sp>
      <p:sp>
        <p:nvSpPr>
          <p:cNvPr id="4" name="Symbol zastępczy tekstu 3"/>
          <p:cNvSpPr>
            <a:spLocks noGrp="1"/>
          </p:cNvSpPr>
          <p:nvPr>
            <p:ph type="body" sz="quarter" idx="12"/>
          </p:nvPr>
        </p:nvSpPr>
        <p:spPr>
          <a:xfrm>
            <a:off x="309712" y="2885504"/>
            <a:ext cx="12385376" cy="5375671"/>
          </a:xfrm>
        </p:spPr>
        <p:txBody>
          <a:bodyPr/>
          <a:lstStyle/>
          <a:p>
            <a:pPr marL="342900" lvl="0" indent="-342900" algn="just">
              <a:lnSpc>
                <a:spcPct val="150000"/>
              </a:lnSpc>
              <a:buFont typeface="Wingdings" panose="05000000000000000000" pitchFamily="2" charset="2"/>
              <a:buChar char=""/>
              <a:tabLst>
                <a:tab pos="457200" algn="l"/>
              </a:tabLst>
            </a:pPr>
            <a:r>
              <a:rPr lang="pl-PL" b="1" dirty="0">
                <a:solidFill>
                  <a:srgbClr val="002060"/>
                </a:solidFill>
                <a:effectLst/>
                <a:latin typeface="Calibri" panose="020F0502020204030204" pitchFamily="34" charset="0"/>
                <a:ea typeface="Times New Roman" panose="02020603050405020304" pitchFamily="18" charset="0"/>
              </a:rPr>
              <a:t>Dopłata składki </a:t>
            </a:r>
            <a:r>
              <a:rPr lang="pl-PL" dirty="0">
                <a:solidFill>
                  <a:srgbClr val="002060"/>
                </a:solidFill>
                <a:effectLst/>
                <a:latin typeface="Calibri" panose="020F0502020204030204" pitchFamily="34" charset="0"/>
                <a:ea typeface="Times New Roman" panose="02020603050405020304" pitchFamily="18" charset="0"/>
              </a:rPr>
              <a:t>- po zakończeniu roku w terminie miesiąca od upływu terminu do złożenia zeznania podatkowego, o którym mowa w ustawie o zryczałtowanym podatku dochodowym od niektórych przychodów osiąganych przez osoby fizyczne, przedsiębiorca dopłaca kwotę stanowiącą różnicę między roczną składką ustaloną od rocznej podstawy wymiaru, a sumą składek wpłaconych za poszczególne miesiące.</a:t>
            </a:r>
          </a:p>
          <a:p>
            <a:pPr marL="342900" lvl="0" indent="-342900" algn="just">
              <a:lnSpc>
                <a:spcPct val="150000"/>
              </a:lnSpc>
              <a:buFont typeface="Wingdings" panose="05000000000000000000" pitchFamily="2" charset="2"/>
              <a:buChar char=""/>
              <a:tabLst>
                <a:tab pos="457200" algn="l"/>
              </a:tabLst>
            </a:pPr>
            <a:r>
              <a:rPr lang="pl-PL" b="1" dirty="0">
                <a:solidFill>
                  <a:srgbClr val="002060"/>
                </a:solidFill>
                <a:effectLst/>
                <a:latin typeface="Calibri" panose="020F0502020204030204" pitchFamily="34" charset="0"/>
                <a:ea typeface="Times New Roman" panose="02020603050405020304" pitchFamily="18" charset="0"/>
              </a:rPr>
              <a:t>Zwrot nadpłaconej różnicy </a:t>
            </a:r>
            <a:r>
              <a:rPr lang="pl-PL" dirty="0">
                <a:solidFill>
                  <a:srgbClr val="002060"/>
                </a:solidFill>
                <a:effectLst/>
                <a:latin typeface="Calibri" panose="020F0502020204030204" pitchFamily="34" charset="0"/>
                <a:ea typeface="Times New Roman" panose="02020603050405020304" pitchFamily="18" charset="0"/>
              </a:rPr>
              <a:t>- gdy suma składek wpłaconych za poszczególne miesiące roku kalendarzowego jest wyższa od składki rocznej ustalonej od rocznej podstawy wymiaru, przedsiębiorcy po zakończeniu roku przysługuje zwrot kwoty stanowiącej różnicę między tymi kwotami. Zwrot na wniosek, pod warunkiem braku zaległości w składkach.</a:t>
            </a:r>
            <a:endParaRPr lang="pl-PL" dirty="0">
              <a:effectLst/>
              <a:latin typeface="Calibri" panose="020F0502020204030204" pitchFamily="34" charset="0"/>
              <a:ea typeface="Calibri" panose="020F0502020204030204" pitchFamily="34" charset="0"/>
            </a:endParaRPr>
          </a:p>
        </p:txBody>
      </p:sp>
      <p:sp>
        <p:nvSpPr>
          <p:cNvPr id="5" name="Symbol zastępczy tekstu 4"/>
          <p:cNvSpPr>
            <a:spLocks noGrp="1"/>
          </p:cNvSpPr>
          <p:nvPr>
            <p:ph type="body" sz="quarter" idx="13"/>
          </p:nvPr>
        </p:nvSpPr>
        <p:spPr/>
        <p:txBody>
          <a:bodyPr/>
          <a:lstStyle/>
          <a:p>
            <a:r>
              <a:rPr lang="pl-PL" altLang="ko-KR" b="1" dirty="0">
                <a:solidFill>
                  <a:srgbClr val="002060"/>
                </a:solidFill>
              </a:rPr>
              <a:t>Zmiany zasad ustalania podstawy wymiaru składki na ubezpieczenie zdrowotne</a:t>
            </a:r>
          </a:p>
        </p:txBody>
      </p:sp>
      <p:sp>
        <p:nvSpPr>
          <p:cNvPr id="6" name="Symbol zastępczy tekstu 5"/>
          <p:cNvSpPr>
            <a:spLocks noGrp="1"/>
          </p:cNvSpPr>
          <p:nvPr>
            <p:ph type="body" sz="quarter" idx="14"/>
          </p:nvPr>
        </p:nvSpPr>
        <p:spPr>
          <a:xfrm>
            <a:off x="309712" y="1132384"/>
            <a:ext cx="12025336" cy="1080120"/>
          </a:xfrm>
        </p:spPr>
        <p:txBody>
          <a:bodyPr/>
          <a:lstStyle/>
          <a:p>
            <a:r>
              <a:rPr lang="pl-PL" sz="3200" b="1" dirty="0">
                <a:latin typeface="+mn-lt"/>
                <a:ea typeface="Lato Bold" panose="020B0604020202020204" charset="0"/>
                <a:cs typeface="Lato Bold" panose="020B0604020202020204" charset="0"/>
              </a:rPr>
              <a:t>Przedsiębiorcy opodatkowani ryczałtem od przychodów ewidencjonowanych </a:t>
            </a:r>
            <a:r>
              <a:rPr lang="pl-PL" sz="3200" b="1" dirty="0">
                <a:solidFill>
                  <a:srgbClr val="FF0000"/>
                </a:solidFill>
                <a:latin typeface="+mn-lt"/>
                <a:ea typeface="Lato Bold" panose="020B0604020202020204" charset="0"/>
                <a:cs typeface="Lato Bold" panose="020B0604020202020204" charset="0"/>
              </a:rPr>
              <a:t>c.d.</a:t>
            </a:r>
            <a:br>
              <a:rPr lang="pl-PL" sz="3200" b="1" dirty="0">
                <a:latin typeface="+mn-lt"/>
                <a:ea typeface="Lato Bold" panose="020B0604020202020204" charset="0"/>
                <a:cs typeface="Lato Bold" panose="020B0604020202020204" charset="0"/>
              </a:rPr>
            </a:br>
            <a:endParaRPr lang="pl-PL" sz="3200" b="1" dirty="0">
              <a:latin typeface="+mn-lt"/>
              <a:cs typeface="Arial" panose="020B0604020202020204" pitchFamily="34" charset="0"/>
            </a:endParaRPr>
          </a:p>
        </p:txBody>
      </p:sp>
    </p:spTree>
    <p:extLst>
      <p:ext uri="{BB962C8B-B14F-4D97-AF65-F5344CB8AC3E}">
        <p14:creationId xmlns:p14="http://schemas.microsoft.com/office/powerpoint/2010/main" val="810345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Szablon prezentacji">
  <a:themeElements>
    <a:clrScheme name="ZUS">
      <a:dk1>
        <a:srgbClr val="003D6E"/>
      </a:dk1>
      <a:lt1>
        <a:srgbClr val="FFFFFF"/>
      </a:lt1>
      <a:dk2>
        <a:srgbClr val="000000"/>
      </a:dk2>
      <a:lt2>
        <a:srgbClr val="FFFFFF"/>
      </a:lt2>
      <a:accent1>
        <a:srgbClr val="00993F"/>
      </a:accent1>
      <a:accent2>
        <a:srgbClr val="BEC3CE"/>
      </a:accent2>
      <a:accent3>
        <a:srgbClr val="E1B34F"/>
      </a:accent3>
      <a:accent4>
        <a:srgbClr val="3F84D2"/>
      </a:accent4>
      <a:accent5>
        <a:srgbClr val="F05E5E"/>
      </a:accent5>
      <a:accent6>
        <a:srgbClr val="773F9B"/>
      </a:accent6>
      <a:hlink>
        <a:srgbClr val="0000FF"/>
      </a:hlink>
      <a:folHlink>
        <a:srgbClr val="FF00FF"/>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kskluzywny">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Szablon prezentacji</Template>
  <TotalTime>2343</TotalTime>
  <Words>3732</Words>
  <Application>Microsoft Office PowerPoint</Application>
  <PresentationFormat>Niestandardowy</PresentationFormat>
  <Paragraphs>275</Paragraphs>
  <Slides>42</Slides>
  <Notes>1</Notes>
  <HiddenSlides>0</HiddenSlides>
  <MMClips>0</MMClips>
  <ScaleCrop>false</ScaleCrop>
  <HeadingPairs>
    <vt:vector size="6" baseType="variant">
      <vt:variant>
        <vt:lpstr>Używane czcionki</vt:lpstr>
      </vt:variant>
      <vt:variant>
        <vt:i4>11</vt:i4>
      </vt:variant>
      <vt:variant>
        <vt:lpstr>Motyw</vt:lpstr>
      </vt:variant>
      <vt:variant>
        <vt:i4>1</vt:i4>
      </vt:variant>
      <vt:variant>
        <vt:lpstr>Tytuły slajdów</vt:lpstr>
      </vt:variant>
      <vt:variant>
        <vt:i4>42</vt:i4>
      </vt:variant>
    </vt:vector>
  </HeadingPairs>
  <TitlesOfParts>
    <vt:vector size="54" baseType="lpstr">
      <vt:lpstr>맑은 고딕</vt:lpstr>
      <vt:lpstr>Arial</vt:lpstr>
      <vt:lpstr>Calibri</vt:lpstr>
      <vt:lpstr>Calibri Light</vt:lpstr>
      <vt:lpstr>Courier New</vt:lpstr>
      <vt:lpstr>Helvetica Light</vt:lpstr>
      <vt:lpstr>Helvetica Neue</vt:lpstr>
      <vt:lpstr>Lato Bold</vt:lpstr>
      <vt:lpstr>Lato Light</vt:lpstr>
      <vt:lpstr>Times New Roman</vt:lpstr>
      <vt:lpstr>Wingdings</vt:lpstr>
      <vt:lpstr>Szablon prezentacji</vt:lpstr>
      <vt:lpstr>Zmiany dla pracodawców  w rozliczaniu składek oraz sporządzaniu dokumentów ubezpieczeniowych     Zmiana składki zdrowotnej w ramach Polskiego Ładu  Zmiany wynikające z ustawy  o racjonalizacji systemu ubezpieczeń społecznych</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ZUS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Smolarz, Sebastian</dc:creator>
  <cp:lastModifiedBy>estraszak</cp:lastModifiedBy>
  <cp:revision>320</cp:revision>
  <cp:lastPrinted>2021-11-16T13:19:47Z</cp:lastPrinted>
  <dcterms:created xsi:type="dcterms:W3CDTF">2019-09-17T07:44:15Z</dcterms:created>
  <dcterms:modified xsi:type="dcterms:W3CDTF">2022-02-01T08:11:07Z</dcterms:modified>
</cp:coreProperties>
</file>